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 id="2147483855" r:id="rId3"/>
    <p:sldMasterId id="2147483857" r:id="rId4"/>
    <p:sldMasterId id="2147483858" r:id="rId5"/>
  </p:sldMasterIdLst>
  <p:notesMasterIdLst>
    <p:notesMasterId r:id="rId22"/>
  </p:notesMasterIdLst>
  <p:handoutMasterIdLst>
    <p:handoutMasterId r:id="rId23"/>
  </p:handoutMasterIdLst>
  <p:sldIdLst>
    <p:sldId id="299" r:id="rId6"/>
    <p:sldId id="283" r:id="rId7"/>
    <p:sldId id="297" r:id="rId8"/>
    <p:sldId id="290" r:id="rId9"/>
    <p:sldId id="291" r:id="rId10"/>
    <p:sldId id="292" r:id="rId11"/>
    <p:sldId id="293" r:id="rId12"/>
    <p:sldId id="294" r:id="rId13"/>
    <p:sldId id="295" r:id="rId14"/>
    <p:sldId id="296" r:id="rId15"/>
    <p:sldId id="298" r:id="rId16"/>
    <p:sldId id="275" r:id="rId17"/>
    <p:sldId id="289" r:id="rId18"/>
    <p:sldId id="287" r:id="rId19"/>
    <p:sldId id="288" r:id="rId20"/>
    <p:sldId id="280" r:id="rId21"/>
  </p:sldIdLst>
  <p:sldSz cx="10058400" cy="7772400"/>
  <p:notesSz cx="7315200" cy="9601200"/>
  <p:defaultTextStyle>
    <a:defPPr>
      <a:defRPr lang="en-US"/>
    </a:defPPr>
    <a:lvl1pPr algn="r" rtl="0" fontAlgn="base">
      <a:spcBef>
        <a:spcPct val="0"/>
      </a:spcBef>
      <a:spcAft>
        <a:spcPct val="0"/>
      </a:spcAft>
      <a:defRPr sz="3100" b="1" kern="1200">
        <a:solidFill>
          <a:schemeClr val="bg1"/>
        </a:solidFill>
        <a:latin typeface="Arial" charset="0"/>
        <a:ea typeface="ヒラギノ角ゴ Pro W3" pitchFamily="-97" charset="-128"/>
        <a:cs typeface="+mn-cs"/>
      </a:defRPr>
    </a:lvl1pPr>
    <a:lvl2pPr marL="457200" algn="r" rtl="0" fontAlgn="base">
      <a:spcBef>
        <a:spcPct val="0"/>
      </a:spcBef>
      <a:spcAft>
        <a:spcPct val="0"/>
      </a:spcAft>
      <a:defRPr sz="3100" b="1" kern="1200">
        <a:solidFill>
          <a:schemeClr val="bg1"/>
        </a:solidFill>
        <a:latin typeface="Arial" charset="0"/>
        <a:ea typeface="ヒラギノ角ゴ Pro W3" pitchFamily="-97" charset="-128"/>
        <a:cs typeface="+mn-cs"/>
      </a:defRPr>
    </a:lvl2pPr>
    <a:lvl3pPr marL="914400" algn="r" rtl="0" fontAlgn="base">
      <a:spcBef>
        <a:spcPct val="0"/>
      </a:spcBef>
      <a:spcAft>
        <a:spcPct val="0"/>
      </a:spcAft>
      <a:defRPr sz="3100" b="1" kern="1200">
        <a:solidFill>
          <a:schemeClr val="bg1"/>
        </a:solidFill>
        <a:latin typeface="Arial" charset="0"/>
        <a:ea typeface="ヒラギノ角ゴ Pro W3" pitchFamily="-97" charset="-128"/>
        <a:cs typeface="+mn-cs"/>
      </a:defRPr>
    </a:lvl3pPr>
    <a:lvl4pPr marL="1371600" algn="r" rtl="0" fontAlgn="base">
      <a:spcBef>
        <a:spcPct val="0"/>
      </a:spcBef>
      <a:spcAft>
        <a:spcPct val="0"/>
      </a:spcAft>
      <a:defRPr sz="3100" b="1" kern="1200">
        <a:solidFill>
          <a:schemeClr val="bg1"/>
        </a:solidFill>
        <a:latin typeface="Arial" charset="0"/>
        <a:ea typeface="ヒラギノ角ゴ Pro W3" pitchFamily="-97" charset="-128"/>
        <a:cs typeface="+mn-cs"/>
      </a:defRPr>
    </a:lvl4pPr>
    <a:lvl5pPr marL="1828800" algn="r" rtl="0" fontAlgn="base">
      <a:spcBef>
        <a:spcPct val="0"/>
      </a:spcBef>
      <a:spcAft>
        <a:spcPct val="0"/>
      </a:spcAft>
      <a:defRPr sz="3100" b="1" kern="1200">
        <a:solidFill>
          <a:schemeClr val="bg1"/>
        </a:solidFill>
        <a:latin typeface="Arial" charset="0"/>
        <a:ea typeface="ヒラギノ角ゴ Pro W3" pitchFamily="-97" charset="-128"/>
        <a:cs typeface="+mn-cs"/>
      </a:defRPr>
    </a:lvl5pPr>
    <a:lvl6pPr marL="2286000" algn="l" defTabSz="914400" rtl="0" eaLnBrk="1" latinLnBrk="0" hangingPunct="1">
      <a:defRPr sz="3100" b="1" kern="1200">
        <a:solidFill>
          <a:schemeClr val="bg1"/>
        </a:solidFill>
        <a:latin typeface="Arial" charset="0"/>
        <a:ea typeface="ヒラギノ角ゴ Pro W3" pitchFamily="-97" charset="-128"/>
        <a:cs typeface="+mn-cs"/>
      </a:defRPr>
    </a:lvl6pPr>
    <a:lvl7pPr marL="2743200" algn="l" defTabSz="914400" rtl="0" eaLnBrk="1" latinLnBrk="0" hangingPunct="1">
      <a:defRPr sz="3100" b="1" kern="1200">
        <a:solidFill>
          <a:schemeClr val="bg1"/>
        </a:solidFill>
        <a:latin typeface="Arial" charset="0"/>
        <a:ea typeface="ヒラギノ角ゴ Pro W3" pitchFamily="-97" charset="-128"/>
        <a:cs typeface="+mn-cs"/>
      </a:defRPr>
    </a:lvl7pPr>
    <a:lvl8pPr marL="3200400" algn="l" defTabSz="914400" rtl="0" eaLnBrk="1" latinLnBrk="0" hangingPunct="1">
      <a:defRPr sz="3100" b="1" kern="1200">
        <a:solidFill>
          <a:schemeClr val="bg1"/>
        </a:solidFill>
        <a:latin typeface="Arial" charset="0"/>
        <a:ea typeface="ヒラギノ角ゴ Pro W3" pitchFamily="-97" charset="-128"/>
        <a:cs typeface="+mn-cs"/>
      </a:defRPr>
    </a:lvl8pPr>
    <a:lvl9pPr marL="3657600" algn="l" defTabSz="914400" rtl="0" eaLnBrk="1" latinLnBrk="0" hangingPunct="1">
      <a:defRPr sz="3100" b="1" kern="1200">
        <a:solidFill>
          <a:schemeClr val="bg1"/>
        </a:solidFill>
        <a:latin typeface="Arial" charset="0"/>
        <a:ea typeface="ヒラギノ角ゴ Pro W3" pitchFamily="-9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B87B8"/>
    <a:srgbClr val="CE7019"/>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3" d="100"/>
          <a:sy n="93" d="100"/>
        </p:scale>
        <p:origin x="-2184" y="-102"/>
      </p:cViewPr>
      <p:guideLst>
        <p:guide orient="horz" pos="2448"/>
        <p:guide pos="336"/>
      </p:guideLst>
    </p:cSldViewPr>
  </p:slideViewPr>
  <p:notesTextViewPr>
    <p:cViewPr>
      <p:scale>
        <a:sx n="100" d="100"/>
        <a:sy n="100" d="100"/>
      </p:scale>
      <p:origin x="0" y="0"/>
    </p:cViewPr>
  </p:notesTextViewPr>
  <p:sorterViewPr>
    <p:cViewPr>
      <p:scale>
        <a:sx n="65" d="100"/>
        <a:sy n="65" d="100"/>
      </p:scale>
      <p:origin x="0" y="0"/>
    </p:cViewPr>
  </p:sorterViewPr>
  <p:notesViewPr>
    <p:cSldViewPr>
      <p:cViewPr>
        <p:scale>
          <a:sx n="75" d="100"/>
          <a:sy n="75" d="100"/>
        </p:scale>
        <p:origin x="-1320" y="93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b="0">
                <a:solidFill>
                  <a:schemeClr val="tx1"/>
                </a:solidFill>
              </a:defRPr>
            </a:lvl1pPr>
          </a:lstStyle>
          <a:p>
            <a:endParaRPr lang="en-US"/>
          </a:p>
        </p:txBody>
      </p:sp>
      <p:sp>
        <p:nvSpPr>
          <p:cNvPr id="135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0">
                <a:solidFill>
                  <a:schemeClr val="tx1"/>
                </a:solidFill>
              </a:defRPr>
            </a:lvl1pPr>
          </a:lstStyle>
          <a:p>
            <a:endParaRPr lang="en-US"/>
          </a:p>
        </p:txBody>
      </p:sp>
      <p:sp>
        <p:nvSpPr>
          <p:cNvPr id="135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b="0">
                <a:solidFill>
                  <a:schemeClr val="tx1"/>
                </a:solidFill>
              </a:defRPr>
            </a:lvl1pPr>
          </a:lstStyle>
          <a:p>
            <a:endParaRPr lang="en-US"/>
          </a:p>
        </p:txBody>
      </p:sp>
      <p:sp>
        <p:nvSpPr>
          <p:cNvPr id="135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0">
                <a:solidFill>
                  <a:schemeClr val="tx1"/>
                </a:solidFill>
              </a:defRPr>
            </a:lvl1pPr>
          </a:lstStyle>
          <a:p>
            <a:fld id="{15AA716C-5D96-461C-B91C-D273FEB730A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b="0">
                <a:solidFill>
                  <a:schemeClr val="tx1"/>
                </a:solidFill>
              </a:defRPr>
            </a:lvl1pPr>
          </a:lstStyle>
          <a:p>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0">
                <a:solidFill>
                  <a:schemeClr val="tx1"/>
                </a:solidFill>
              </a:defRPr>
            </a:lvl1pPr>
          </a:lstStyle>
          <a:p>
            <a:endParaRPr lang="en-US"/>
          </a:p>
        </p:txBody>
      </p:sp>
      <p:sp>
        <p:nvSpPr>
          <p:cNvPr id="38916" name="Rectangle 4"/>
          <p:cNvSpPr>
            <a:spLocks noRot="1" noChangeArrowheads="1" noTextEdit="1"/>
          </p:cNvSpPr>
          <p:nvPr>
            <p:ph type="sldImg" idx="2"/>
          </p:nvPr>
        </p:nvSpPr>
        <p:spPr bwMode="auto">
          <a:xfrm>
            <a:off x="1328738" y="720725"/>
            <a:ext cx="4659312"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b="0">
                <a:solidFill>
                  <a:schemeClr val="tx1"/>
                </a:solidFill>
              </a:defRPr>
            </a:lvl1pPr>
          </a:lstStyle>
          <a:p>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0">
                <a:solidFill>
                  <a:schemeClr val="tx1"/>
                </a:solidFill>
              </a:defRPr>
            </a:lvl1pPr>
          </a:lstStyle>
          <a:p>
            <a:fld id="{9A5BBF20-C4E3-4E3C-B0E6-8836915B6E8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97" charset="-52"/>
        <a:ea typeface="ヒラギノ角ゴ Pro W3" pitchFamily="-97" charset="-128"/>
        <a:cs typeface="ヒラギノ角ゴ Pro W3" pitchFamily="-97" charset="-128"/>
      </a:defRPr>
    </a:lvl1pPr>
    <a:lvl2pPr marL="457200" algn="l" rtl="0" eaLnBrk="0" fontAlgn="base" hangingPunct="0">
      <a:spcBef>
        <a:spcPct val="30000"/>
      </a:spcBef>
      <a:spcAft>
        <a:spcPct val="0"/>
      </a:spcAft>
      <a:defRPr sz="1200" kern="1200">
        <a:solidFill>
          <a:schemeClr val="tx1"/>
        </a:solidFill>
        <a:latin typeface="Arial" pitchFamily="-97" charset="-52"/>
        <a:ea typeface="ヒラギノ角ゴ Pro W3" pitchFamily="-97" charset="-128"/>
        <a:cs typeface="+mn-cs"/>
      </a:defRPr>
    </a:lvl2pPr>
    <a:lvl3pPr marL="914400" algn="l" rtl="0" eaLnBrk="0" fontAlgn="base" hangingPunct="0">
      <a:spcBef>
        <a:spcPct val="30000"/>
      </a:spcBef>
      <a:spcAft>
        <a:spcPct val="0"/>
      </a:spcAft>
      <a:defRPr sz="1200" kern="1200">
        <a:solidFill>
          <a:schemeClr val="tx1"/>
        </a:solidFill>
        <a:latin typeface="Arial" pitchFamily="-97" charset="-52"/>
        <a:ea typeface="ヒラギノ角ゴ Pro W3" pitchFamily="-97" charset="-128"/>
        <a:cs typeface="+mn-cs"/>
      </a:defRPr>
    </a:lvl3pPr>
    <a:lvl4pPr marL="1371600" algn="l" rtl="0" eaLnBrk="0" fontAlgn="base" hangingPunct="0">
      <a:spcBef>
        <a:spcPct val="30000"/>
      </a:spcBef>
      <a:spcAft>
        <a:spcPct val="0"/>
      </a:spcAft>
      <a:defRPr sz="1200" kern="1200">
        <a:solidFill>
          <a:schemeClr val="tx1"/>
        </a:solidFill>
        <a:latin typeface="Arial" pitchFamily="-97" charset="-52"/>
        <a:ea typeface="ヒラギノ角ゴ Pro W3" pitchFamily="-97" charset="-128"/>
        <a:cs typeface="+mn-cs"/>
      </a:defRPr>
    </a:lvl4pPr>
    <a:lvl5pPr marL="1828800" algn="l" rtl="0" eaLnBrk="0" fontAlgn="base" hangingPunct="0">
      <a:spcBef>
        <a:spcPct val="30000"/>
      </a:spcBef>
      <a:spcAft>
        <a:spcPct val="0"/>
      </a:spcAft>
      <a:defRPr sz="1200" kern="1200">
        <a:solidFill>
          <a:schemeClr val="tx1"/>
        </a:solidFill>
        <a:latin typeface="Arial" pitchFamily="-97" charset="-52"/>
        <a:ea typeface="ヒラギノ角ゴ Pro W3"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9" tIns="48325" rIns="96649" bIns="48325" anchor="b"/>
          <a:lstStyle/>
          <a:p>
            <a:pPr defTabSz="966788"/>
            <a:fld id="{154CF1FA-2D68-4436-9229-B2918786C4EF}" type="slidenum">
              <a:rPr lang="en-US" sz="1300" b="0">
                <a:solidFill>
                  <a:schemeClr val="tx1"/>
                </a:solidFill>
              </a:rPr>
              <a:pPr defTabSz="966788"/>
              <a:t>1</a:t>
            </a:fld>
            <a:endParaRPr lang="en-US" sz="1300" b="0">
              <a:solidFill>
                <a:schemeClr val="tx1"/>
              </a:solidFill>
            </a:endParaRPr>
          </a:p>
        </p:txBody>
      </p:sp>
      <p:sp>
        <p:nvSpPr>
          <p:cNvPr id="137219" name="Rectangle 2"/>
          <p:cNvSpPr>
            <a:spLocks noRot="1" noChangeArrowheads="1" noTextEdit="1"/>
          </p:cNvSpPr>
          <p:nvPr>
            <p:ph type="sldImg"/>
          </p:nvPr>
        </p:nvSpPr>
        <p:spPr>
          <a:xfrm>
            <a:off x="1328738" y="720725"/>
            <a:ext cx="4660900" cy="3600450"/>
          </a:xfrm>
          <a:ln/>
        </p:spPr>
      </p:sp>
      <p:sp>
        <p:nvSpPr>
          <p:cNvPr id="137220" name="Rectangle 4"/>
          <p:cNvSpPr>
            <a:spLocks noGrp="1" noChangeArrowheads="1"/>
          </p:cNvSpPr>
          <p:nvPr>
            <p:ph type="body" idx="1"/>
          </p:nvPr>
        </p:nvSpPr>
        <p:spPr>
          <a:noFill/>
          <a:ln/>
        </p:spPr>
        <p:txBody>
          <a:bodyPr/>
          <a:lstStyle/>
          <a:p>
            <a:pPr marL="114300" indent="-114300">
              <a:buFontTx/>
              <a:buChar char="•"/>
            </a:pPr>
            <a:r>
              <a:rPr lang="en-US" smtClean="0">
                <a:latin typeface="Arial" charset="0"/>
              </a:rPr>
              <a:t>Understanding how your fees &amp; services compare is a critical factor in winning &amp; retaining plan sponsor relationships</a:t>
            </a:r>
          </a:p>
          <a:p>
            <a:pPr marL="114300" indent="-114300">
              <a:buFontTx/>
              <a:buChar char="•"/>
            </a:pPr>
            <a:r>
              <a:rPr lang="en-US" smtClean="0">
                <a:latin typeface="Arial" charset="0"/>
              </a:rPr>
              <a:t>Advisor’s value is marginalized when fees are communicated &amp; compared on a simple spreadsheet basis. It’s important to communicate both fees &amp; the value of your services to clients.</a:t>
            </a:r>
          </a:p>
          <a:p>
            <a:pPr marL="114300" indent="-114300">
              <a:buFontTx/>
              <a:buChar char="•"/>
            </a:pPr>
            <a:r>
              <a:rPr lang="en-US" smtClean="0">
                <a:latin typeface="Arial" charset="0"/>
              </a:rPr>
              <a:t>Our goal at MFS is to be your resource for fee &amp; service benchmarking.  We have the research &amp; the tools to help you benchmark &amp; communicate your value to your clients.</a:t>
            </a:r>
          </a:p>
          <a:p>
            <a:pPr marL="114300" indent="-114300"/>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smtClean="0">
                <a:latin typeface="Arial" charset="0"/>
              </a:rPr>
              <a:t>Here is a summary of annual retainer fee averages by plan size</a:t>
            </a:r>
          </a:p>
          <a:p>
            <a:endParaRPr lang="en-US" smtClean="0">
              <a:latin typeface="Arial" charset="0"/>
            </a:endParaRPr>
          </a:p>
          <a:p>
            <a:r>
              <a:rPr lang="en-US" smtClean="0">
                <a:latin typeface="Arial" charset="0"/>
              </a:rPr>
              <a:t>An annual retainer is the fee (asset-based or flat) that an advisor receives on a recurring annual basis for the services provided to a plan.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defTabSz="966788"/>
            <a:fld id="{14598ADF-0346-44CF-9A32-94CA4A7774EB}" type="slidenum">
              <a:rPr lang="en-US" sz="1300" b="0">
                <a:solidFill>
                  <a:schemeClr val="tx1"/>
                </a:solidFill>
              </a:rPr>
              <a:pPr defTabSz="966788"/>
              <a:t>11</a:t>
            </a:fld>
            <a:endParaRPr lang="en-US" sz="1300" b="0">
              <a:solidFill>
                <a:schemeClr val="tx1"/>
              </a:solidFill>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fld id="{8EB19F7C-7B7D-4C18-94C0-5664DB03C107}" type="slidenum">
              <a:rPr lang="en-US"/>
              <a:pPr/>
              <a:t>12</a:t>
            </a:fld>
            <a:endParaRPr lang="en-US"/>
          </a:p>
        </p:txBody>
      </p:sp>
      <p:sp>
        <p:nvSpPr>
          <p:cNvPr id="63491" name="Rectangle 2"/>
          <p:cNvSpPr>
            <a:spLocks noRot="1" noChangeArrowheads="1" noTextEdit="1"/>
          </p:cNvSpPr>
          <p:nvPr>
            <p:ph type="sldImg"/>
          </p:nvPr>
        </p:nvSpPr>
        <p:spPr>
          <a:ln/>
        </p:spPr>
      </p:sp>
      <p:sp>
        <p:nvSpPr>
          <p:cNvPr id="63493" name="Rectangle 5"/>
          <p:cNvSpPr>
            <a:spLocks noGrp="1" noChangeArrowheads="1"/>
          </p:cNvSpPr>
          <p:nvPr>
            <p:ph type="body" idx="1"/>
          </p:nvPr>
        </p:nvSpPr>
        <p:spPr>
          <a:noFill/>
          <a:ln/>
        </p:spPr>
        <p:txBody>
          <a:bodyPr/>
          <a:lstStyle/>
          <a:p>
            <a:pPr marL="171450" indent="-171450">
              <a:lnSpc>
                <a:spcPct val="90000"/>
              </a:lnSpc>
            </a:pPr>
            <a:r>
              <a:rPr lang="en-US" sz="1000" smtClean="0">
                <a:latin typeface="Arial" charset="0"/>
              </a:rPr>
              <a:t>Research tells us that a majority of retirement plan advisors proactively communicate their fees to plan sponsors.  This may be done in the Advisor service contract, or informally at the year-end pension committee meeting. What is less clear, is whether an Advisor is effective at communicating not only hi/her fees, but the return on investment clients receive working with the advisor.</a:t>
            </a:r>
          </a:p>
          <a:p>
            <a:pPr marL="171450" indent="-171450">
              <a:lnSpc>
                <a:spcPct val="90000"/>
              </a:lnSpc>
            </a:pPr>
            <a:endParaRPr lang="en-US" sz="1000" smtClean="0">
              <a:latin typeface="Arial" charset="0"/>
            </a:endParaRPr>
          </a:p>
          <a:p>
            <a:pPr marL="171450" indent="-171450">
              <a:lnSpc>
                <a:spcPct val="90000"/>
              </a:lnSpc>
            </a:pPr>
            <a:r>
              <a:rPr lang="en-US" sz="1000" smtClean="0">
                <a:latin typeface="Arial" charset="0"/>
              </a:rPr>
              <a:t>Our recommendations for communicating your fees &amp; services to sponsors are as follows:</a:t>
            </a:r>
          </a:p>
          <a:p>
            <a:pPr marL="171450" indent="-171450">
              <a:lnSpc>
                <a:spcPct val="90000"/>
              </a:lnSpc>
              <a:buFontTx/>
              <a:buAutoNum type="arabicPeriod"/>
            </a:pPr>
            <a:r>
              <a:rPr lang="en-US" sz="1000" smtClean="0">
                <a:latin typeface="Arial" charset="0"/>
              </a:rPr>
              <a:t>Conduct an annual advisor fee and service review with clients.  </a:t>
            </a:r>
          </a:p>
          <a:p>
            <a:pPr marL="171450" indent="-171450">
              <a:lnSpc>
                <a:spcPct val="90000"/>
              </a:lnSpc>
              <a:buFontTx/>
              <a:buAutoNum type="arabicPeriod"/>
            </a:pPr>
            <a:r>
              <a:rPr lang="en-US" sz="1000" smtClean="0">
                <a:latin typeface="Arial" charset="0"/>
              </a:rPr>
              <a:t>Provide a recap and summary of the plan results you have achieved for the client in an annual Advisor ROI report.</a:t>
            </a:r>
          </a:p>
          <a:p>
            <a:pPr marL="171450" indent="-171450">
              <a:lnSpc>
                <a:spcPct val="90000"/>
              </a:lnSpc>
              <a:buFontTx/>
              <a:buAutoNum type="arabicPeriod"/>
            </a:pPr>
            <a:r>
              <a:rPr lang="en-US" sz="1000" smtClean="0">
                <a:latin typeface="Arial" charset="0"/>
              </a:rPr>
              <a:t>In your annual review, provide proactive recommendations regarding </a:t>
            </a:r>
            <a:r>
              <a:rPr lang="en-US" sz="1000" u="sng" smtClean="0">
                <a:latin typeface="Arial" charset="0"/>
              </a:rPr>
              <a:t>overall</a:t>
            </a:r>
            <a:r>
              <a:rPr lang="en-US" sz="1000" smtClean="0">
                <a:latin typeface="Arial" charset="0"/>
              </a:rPr>
              <a:t> retirement benefit cost savings; for example:</a:t>
            </a:r>
          </a:p>
          <a:p>
            <a:pPr marL="647700" lvl="1" indent="-190500">
              <a:lnSpc>
                <a:spcPct val="90000"/>
              </a:lnSpc>
              <a:buFontTx/>
              <a:buAutoNum type="arabicPeriod"/>
            </a:pPr>
            <a:r>
              <a:rPr lang="en-US" sz="1000" smtClean="0">
                <a:latin typeface="Arial" charset="0"/>
              </a:rPr>
              <a:t>Alternative match formulas</a:t>
            </a:r>
          </a:p>
          <a:p>
            <a:pPr marL="647700" lvl="1" indent="-190500">
              <a:lnSpc>
                <a:spcPct val="90000"/>
              </a:lnSpc>
              <a:buFontTx/>
              <a:buAutoNum type="arabicPeriod"/>
            </a:pPr>
            <a:r>
              <a:rPr lang="en-US" sz="1000" smtClean="0">
                <a:latin typeface="Arial" charset="0"/>
              </a:rPr>
              <a:t>Fund menu designs utilizing lower cost investments</a:t>
            </a:r>
          </a:p>
          <a:p>
            <a:pPr marL="647700" lvl="1" indent="-190500">
              <a:lnSpc>
                <a:spcPct val="90000"/>
              </a:lnSpc>
              <a:buFontTx/>
              <a:buAutoNum type="arabicPeriod"/>
            </a:pPr>
            <a:r>
              <a:rPr lang="en-US" sz="1000" smtClean="0">
                <a:latin typeface="Arial" charset="0"/>
              </a:rPr>
              <a:t>Reduction of print-passed education materials (statements, enrollment kits)</a:t>
            </a:r>
          </a:p>
          <a:p>
            <a:pPr marL="647700" lvl="1" indent="-190500">
              <a:lnSpc>
                <a:spcPct val="90000"/>
              </a:lnSpc>
              <a:buFontTx/>
              <a:buAutoNum type="arabicPeriod"/>
            </a:pPr>
            <a:r>
              <a:rPr lang="en-US" sz="1000" smtClean="0">
                <a:latin typeface="Arial" charset="0"/>
              </a:rPr>
              <a:t>Direct pass-through of transaction fees to participants (loans, distributions)</a:t>
            </a:r>
          </a:p>
          <a:p>
            <a:pPr marL="647700" lvl="1" indent="-190500">
              <a:lnSpc>
                <a:spcPct val="90000"/>
              </a:lnSpc>
              <a:buFontTx/>
              <a:buAutoNum type="arabicPeriod"/>
            </a:pPr>
            <a:r>
              <a:rPr lang="en-US" sz="1000" smtClean="0">
                <a:latin typeface="Arial" charset="0"/>
              </a:rPr>
              <a:t>New ways to reach decentralized workforce locations via technology </a:t>
            </a:r>
          </a:p>
          <a:p>
            <a:pPr marL="647700" lvl="1" indent="-190500">
              <a:lnSpc>
                <a:spcPct val="90000"/>
              </a:lnSpc>
              <a:buFontTx/>
              <a:buAutoNum type="arabicPeriod"/>
            </a:pPr>
            <a:r>
              <a:rPr lang="en-US" sz="1000" smtClean="0">
                <a:latin typeface="Arial" charset="0"/>
              </a:rPr>
              <a:t>Automation of manual processes</a:t>
            </a:r>
          </a:p>
          <a:p>
            <a:pPr marL="171450" indent="-171450">
              <a:lnSpc>
                <a:spcPct val="90000"/>
              </a:lnSpc>
              <a:buFontTx/>
              <a:buAutoNum type="arabicPeriod"/>
            </a:pPr>
            <a:r>
              <a:rPr lang="en-US" sz="1000" smtClean="0">
                <a:latin typeface="Arial" charset="0"/>
              </a:rPr>
              <a:t>Benchmark your Advisor fees to an independent source to ensure they are competitive and you are being paid appropriately for the plan, based on the size and services you are delivering.  </a:t>
            </a:r>
          </a:p>
          <a:p>
            <a:pPr marL="171450" indent="-171450">
              <a:lnSpc>
                <a:spcPct val="90000"/>
              </a:lnSpc>
            </a:pPr>
            <a:endParaRPr lang="en-US" sz="1000" smtClean="0">
              <a:latin typeface="Arial" charset="0"/>
            </a:endParaRPr>
          </a:p>
          <a:p>
            <a:pPr marL="171450" indent="-171450">
              <a:lnSpc>
                <a:spcPct val="90000"/>
              </a:lnSpc>
            </a:pPr>
            <a:r>
              <a:rPr lang="en-US" sz="1000" smtClean="0">
                <a:latin typeface="Arial" charset="0"/>
              </a:rPr>
              <a:t>Ask your MFS representative to run a Fee Benchmarker</a:t>
            </a:r>
            <a:r>
              <a:rPr lang="en-US" sz="1000" smtClean="0">
                <a:latin typeface="Arial" charset="0"/>
                <a:sym typeface="Symbol" pitchFamily="18" charset="2"/>
              </a:rPr>
              <a:t></a:t>
            </a:r>
            <a:r>
              <a:rPr lang="en-US" sz="1000" smtClean="0">
                <a:latin typeface="Arial" charset="0"/>
              </a:rPr>
              <a:t> report for you.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fld id="{72C89430-5E59-4694-A839-34844A4D8336}" type="slidenum">
              <a:rPr lang="en-US"/>
              <a:pPr/>
              <a:t>13</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smtClean="0">
                <a:latin typeface="Arial" charset="0"/>
              </a:rPr>
              <a:t>MFS’s advisor fee and services communication template (attached) can be used as a tool to communicate your fees, services and value you deliver to the plan sponsor during the year.</a:t>
            </a:r>
          </a:p>
          <a:p>
            <a:endParaRPr lang="en-US" smtClean="0">
              <a:latin typeface="Arial" charset="0"/>
            </a:endParaRPr>
          </a:p>
          <a:p>
            <a:r>
              <a:rPr lang="en-US" smtClean="0">
                <a:latin typeface="Arial" charset="0"/>
              </a:rPr>
              <a:t>Let’s review the features of the template [</a:t>
            </a:r>
            <a:r>
              <a:rPr lang="en-US" i="1" smtClean="0">
                <a:latin typeface="Arial" charset="0"/>
              </a:rPr>
              <a:t>review content of the template using the list noted on the PowerPoint</a:t>
            </a:r>
            <a:r>
              <a:rPr lang="en-US" smtClean="0">
                <a:latin typeface="Arial" charset="0"/>
              </a:rPr>
              <a:t>]</a:t>
            </a:r>
          </a:p>
          <a:p>
            <a:r>
              <a:rPr lang="en-US" smtClean="0">
                <a:latin typeface="Arial" charset="0"/>
              </a:rPr>
              <a:t>Your MFS contact can help you develop &amp; utilize the fee &amp; services template.</a:t>
            </a:r>
          </a:p>
          <a:p>
            <a:r>
              <a:rPr lang="en-US" smtClean="0">
                <a:latin typeface="Arial" charset="0"/>
              </a:rPr>
              <a:t>You should review the template with your BD &amp; other appropriate internal sources prior to its use.</a:t>
            </a:r>
          </a:p>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fld id="{E04D49D6-8ACA-4F15-99E7-D6E46F2EF0F3}" type="slidenum">
              <a:rPr lang="en-US"/>
              <a:pPr/>
              <a:t>14</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smtClean="0">
                <a:latin typeface="Arial" charset="0"/>
              </a:rPr>
              <a:t>MFS can provide you with a fee / service comparison using Fee Benchmarker</a:t>
            </a:r>
            <a:r>
              <a:rPr lang="en-US" smtClean="0">
                <a:latin typeface="Arial" charset="0"/>
                <a:sym typeface="Symbol" pitchFamily="18" charset="2"/>
              </a:rPr>
              <a:t>.  </a:t>
            </a:r>
          </a:p>
          <a:p>
            <a:r>
              <a:rPr lang="en-US" smtClean="0">
                <a:latin typeface="Arial" charset="0"/>
                <a:sym typeface="Symbol" pitchFamily="18" charset="2"/>
              </a:rPr>
              <a:t>Here is how it works [</a:t>
            </a:r>
            <a:r>
              <a:rPr lang="en-US" i="1" smtClean="0">
                <a:latin typeface="Arial" charset="0"/>
                <a:sym typeface="Symbol" pitchFamily="18" charset="2"/>
              </a:rPr>
              <a:t>move to the next page &amp; distribute a sample report</a:t>
            </a:r>
            <a:r>
              <a:rPr lang="en-US" smtClean="0">
                <a:latin typeface="Arial" charset="0"/>
                <a:sym typeface="Symbol" pitchFamily="18" charset="2"/>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fld id="{3670639D-5ECC-4184-913E-1B3078F9A776}" type="slidenum">
              <a:rPr lang="en-US"/>
              <a:pPr/>
              <a:t>15</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r>
              <a:rPr lang="en-US" smtClean="0">
                <a:latin typeface="Arial" charset="0"/>
              </a:rPr>
              <a:t>Fee Benchmarker</a:t>
            </a:r>
            <a:r>
              <a:rPr lang="en-US" smtClean="0">
                <a:latin typeface="Arial" charset="0"/>
                <a:sym typeface="Symbol" pitchFamily="18" charset="2"/>
              </a:rPr>
              <a:t> provides customized fee reports. In a few simple steps, you can produce a sponsor-ready report that compares advisor fees and services for a specific Defined Contribution plan to similar practices.</a:t>
            </a:r>
          </a:p>
          <a:p>
            <a:r>
              <a:rPr lang="en-US" smtClean="0">
                <a:latin typeface="Arial" charset="0"/>
                <a:sym typeface="Symbol" pitchFamily="18" charset="2"/>
              </a:rPr>
              <a:t>To request a report, contact your MFS Sales Representative.</a:t>
            </a:r>
          </a:p>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fld id="{5EC6A91E-BAF3-437C-9CB0-FD6F26C7BCDF}" type="slidenum">
              <a:rPr lang="en-US"/>
              <a:pPr/>
              <a:t>16</a:t>
            </a:fld>
            <a:endParaRPr lang="en-US"/>
          </a:p>
        </p:txBody>
      </p:sp>
      <p:sp>
        <p:nvSpPr>
          <p:cNvPr id="71683" name="Rectangle 2"/>
          <p:cNvSpPr>
            <a:spLocks noRot="1" noChangeArrowheads="1" noTextEdit="1"/>
          </p:cNvSpPr>
          <p:nvPr>
            <p:ph type="sldImg"/>
          </p:nvPr>
        </p:nvSpPr>
        <p:spPr>
          <a:ln/>
        </p:spPr>
      </p:sp>
      <p:sp>
        <p:nvSpPr>
          <p:cNvPr id="71685" name="Rectangle 5"/>
          <p:cNvSpPr>
            <a:spLocks noGrp="1" noChangeArrowheads="1"/>
          </p:cNvSpPr>
          <p:nvPr>
            <p:ph type="body" idx="1"/>
          </p:nvPr>
        </p:nvSpPr>
        <p:spPr>
          <a:noFill/>
          <a:ln/>
        </p:spPr>
        <p:txBody>
          <a:bodyPr/>
          <a:lstStyle/>
          <a:p>
            <a:pPr marL="228600" indent="-228600">
              <a:buFontTx/>
              <a:buChar char="•"/>
            </a:pPr>
            <a:r>
              <a:rPr lang="en-US" smtClean="0">
                <a:latin typeface="Arial" charset="0"/>
              </a:rPr>
              <a:t>Thank you for attending today's session on benchmarking advisor fees &amp; services.</a:t>
            </a:r>
          </a:p>
          <a:p>
            <a:pPr marL="228600" indent="-228600">
              <a:buFontTx/>
              <a:buChar char="•"/>
            </a:pPr>
            <a:r>
              <a:rPr lang="en-US" smtClean="0">
                <a:latin typeface="Arial" charset="0"/>
              </a:rPr>
              <a:t>We hope we successfully provided you with;</a:t>
            </a:r>
          </a:p>
          <a:p>
            <a:pPr marL="685800" lvl="1" indent="-228600">
              <a:buFontTx/>
              <a:buAutoNum type="arabicPeriod"/>
            </a:pPr>
            <a:r>
              <a:rPr lang="en-US" smtClean="0">
                <a:latin typeface="Arial" charset="0"/>
              </a:rPr>
              <a:t>An understanding of advisor fee &amp; service norms</a:t>
            </a:r>
          </a:p>
          <a:p>
            <a:pPr marL="685800" lvl="1" indent="-228600">
              <a:buFontTx/>
              <a:buAutoNum type="arabicPeriod"/>
            </a:pPr>
            <a:r>
              <a:rPr lang="en-US" smtClean="0">
                <a:latin typeface="Arial" charset="0"/>
              </a:rPr>
              <a:t>Ways to communicate your value to clients via the MFS template “Communicating your fees to clients”</a:t>
            </a:r>
          </a:p>
          <a:p>
            <a:pPr marL="685800" lvl="1" indent="-228600">
              <a:buFontTx/>
              <a:buAutoNum type="arabicPeriod"/>
            </a:pPr>
            <a:r>
              <a:rPr lang="en-US" smtClean="0">
                <a:latin typeface="Arial" charset="0"/>
              </a:rPr>
              <a:t>Resources available from MFS to help you benchmark fees for a specific plan.</a:t>
            </a:r>
          </a:p>
          <a:p>
            <a:pPr marL="228600" indent="-228600">
              <a:buFontTx/>
              <a:buChar char="•"/>
            </a:pPr>
            <a:r>
              <a:rPr lang="en-US" smtClean="0">
                <a:latin typeface="Arial" charset="0"/>
              </a:rPr>
              <a:t>We have several value added programs as part of our Advanced (k) curriculum [</a:t>
            </a:r>
            <a:r>
              <a:rPr lang="en-US" i="1" smtClean="0">
                <a:latin typeface="Arial" charset="0"/>
              </a:rPr>
              <a:t>hand out the brochure</a:t>
            </a:r>
            <a:r>
              <a:rPr lang="en-US" smtClean="0">
                <a:latin typeface="Arial"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fld id="{7C8E76AD-7AEE-4453-A97C-5EADE107A4CE}" type="slidenum">
              <a:rPr lang="en-US"/>
              <a:pPr/>
              <a:t>2</a:t>
            </a:fld>
            <a:endParaRPr 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marL="228600" indent="-228600"/>
            <a:r>
              <a:rPr lang="en-US" smtClean="0">
                <a:latin typeface="Arial" charset="0"/>
              </a:rPr>
              <a:t>For today’s session we will cover 3 topics;</a:t>
            </a:r>
          </a:p>
          <a:p>
            <a:pPr marL="228600" indent="-228600">
              <a:buFontTx/>
              <a:buAutoNum type="arabicPeriod"/>
            </a:pPr>
            <a:r>
              <a:rPr lang="en-US" smtClean="0">
                <a:latin typeface="Arial" charset="0"/>
              </a:rPr>
              <a:t>Fee &amp; Service trends for Retirement Specialist Advisors</a:t>
            </a:r>
          </a:p>
          <a:p>
            <a:pPr marL="228600" indent="-228600">
              <a:buFontTx/>
              <a:buAutoNum type="arabicPeriod"/>
            </a:pPr>
            <a:r>
              <a:rPr lang="en-US" smtClean="0">
                <a:latin typeface="Arial" charset="0"/>
              </a:rPr>
              <a:t>Tools available at MFS to help you benchmark your fees for a specific plan</a:t>
            </a:r>
          </a:p>
          <a:p>
            <a:pPr marL="228600" indent="-228600">
              <a:buFontTx/>
              <a:buAutoNum type="arabicPeriod"/>
            </a:pPr>
            <a:r>
              <a:rPr lang="en-US" smtClean="0">
                <a:latin typeface="Arial" charset="0"/>
              </a:rPr>
              <a:t>Strategies for communicating fees to clients including a template for an annual advisor fee &amp; service review</a:t>
            </a:r>
          </a:p>
          <a:p>
            <a:pPr marL="228600" indent="-228600"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pPr marL="114300" indent="-114300">
              <a:lnSpc>
                <a:spcPct val="90000"/>
              </a:lnSpc>
            </a:pPr>
            <a:r>
              <a:rPr lang="en-US" smtClean="0">
                <a:latin typeface="Arial" charset="0"/>
              </a:rPr>
              <a:t>The data contained in the Fee Benchmarker</a:t>
            </a:r>
            <a:r>
              <a:rPr lang="en-US" smtClean="0">
                <a:latin typeface="Arial" charset="0"/>
                <a:sym typeface="Symbol" pitchFamily="18" charset="2"/>
              </a:rPr>
              <a:t> database was developed by Ann Schleck &amp; Co., an independent consulting firm.  The database includes fee schedules from over 120 retirement practices representing 727 full-time retirement plan specialists and retirement assets under advisement of more than $100 billion.</a:t>
            </a:r>
          </a:p>
          <a:p>
            <a:pPr marL="114300" indent="-114300">
              <a:lnSpc>
                <a:spcPct val="90000"/>
              </a:lnSpc>
            </a:pPr>
            <a:r>
              <a:rPr lang="en-US" b="1" smtClean="0">
                <a:latin typeface="Arial" charset="0"/>
                <a:sym typeface="Symbol" pitchFamily="18" charset="2"/>
              </a:rPr>
              <a:t>Advisors Represented in the Database include;</a:t>
            </a:r>
          </a:p>
          <a:p>
            <a:pPr marL="114300" indent="-114300">
              <a:lnSpc>
                <a:spcPct val="90000"/>
              </a:lnSpc>
              <a:buFont typeface="Arial" charset="0"/>
              <a:buChar char="−"/>
            </a:pPr>
            <a:r>
              <a:rPr lang="en-US" b="1" smtClean="0">
                <a:latin typeface="Arial" charset="0"/>
                <a:sym typeface="Symbol" pitchFamily="18" charset="2"/>
              </a:rPr>
              <a:t>Affiliated Financial Advisors</a:t>
            </a:r>
            <a:r>
              <a:rPr lang="en-US" smtClean="0">
                <a:latin typeface="Arial" charset="0"/>
                <a:sym typeface="Symbol" pitchFamily="18" charset="2"/>
              </a:rPr>
              <a:t>  These practices are affiliated with a bank or wirehouse &amp; comprise 31% of the database.</a:t>
            </a:r>
          </a:p>
          <a:p>
            <a:pPr marL="114300" indent="-114300">
              <a:lnSpc>
                <a:spcPct val="90000"/>
              </a:lnSpc>
            </a:pPr>
            <a:r>
              <a:rPr lang="en-US" b="1" smtClean="0">
                <a:latin typeface="Arial" charset="0"/>
                <a:sym typeface="Symbol" pitchFamily="18" charset="2"/>
              </a:rPr>
              <a:t>Independent Registered Investment Advisors (RIA).</a:t>
            </a:r>
            <a:r>
              <a:rPr lang="en-US" smtClean="0">
                <a:latin typeface="Arial" charset="0"/>
                <a:sym typeface="Symbol" pitchFamily="18" charset="2"/>
              </a:rPr>
              <a:t>  These firms are paid via commission or on a fee-for-service basis, depending upon the client.  They comprise 42% or the database.</a:t>
            </a:r>
          </a:p>
          <a:p>
            <a:pPr marL="114300" indent="-114300">
              <a:lnSpc>
                <a:spcPct val="90000"/>
              </a:lnSpc>
            </a:pPr>
            <a:r>
              <a:rPr lang="en-US" b="1" smtClean="0">
                <a:latin typeface="Arial" charset="0"/>
                <a:sym typeface="Symbol" pitchFamily="18" charset="2"/>
              </a:rPr>
              <a:t>Fee-Only Consultants</a:t>
            </a:r>
            <a:r>
              <a:rPr lang="en-US" smtClean="0">
                <a:latin typeface="Arial" charset="0"/>
                <a:sym typeface="Symbol" pitchFamily="18" charset="2"/>
              </a:rPr>
              <a:t>  These practices are compensated on a fee-for-service basis with no commission payments.  They comprise 27% of the database.</a:t>
            </a:r>
          </a:p>
          <a:p>
            <a:pPr marL="114300" indent="-114300">
              <a:lnSpc>
                <a:spcPct val="90000"/>
              </a:lnSpc>
            </a:pPr>
            <a:endParaRPr lang="en-US" smtClean="0">
              <a:latin typeface="Arial" charset="0"/>
              <a:sym typeface="Symbol" pitchFamily="18" charset="2"/>
            </a:endParaRPr>
          </a:p>
          <a:p>
            <a:pPr marL="114300" indent="-114300">
              <a:lnSpc>
                <a:spcPct val="90000"/>
              </a:lnSpc>
            </a:pPr>
            <a:r>
              <a:rPr lang="en-US" smtClean="0">
                <a:latin typeface="Arial" charset="0"/>
                <a:sym typeface="Symbol" pitchFamily="18" charset="2"/>
              </a:rPr>
              <a:t>The database is representative of firms with a wide range of Defined Contribution (DC) assets under advisement.  Of the participating firms, 36% have DC assets under advisement of between $100 &amp; $500 million, and 22% have more than $1 Billion in DC assets under advisement.</a:t>
            </a:r>
          </a:p>
          <a:p>
            <a:pPr marL="114300" indent="-114300">
              <a:lnSpc>
                <a:spcPct val="90000"/>
              </a:lnSpc>
            </a:pPr>
            <a:r>
              <a:rPr lang="en-US" smtClean="0">
                <a:latin typeface="Arial" charset="0"/>
                <a:sym typeface="Symbol" pitchFamily="18" charset="2"/>
              </a:rPr>
              <a:t>The average DC assets under advisement for the entire database population is $817 million.</a:t>
            </a:r>
          </a:p>
          <a:p>
            <a:pPr marL="114300" indent="-114300">
              <a:lnSpc>
                <a:spcPct val="90000"/>
              </a:lnSpc>
            </a:pPr>
            <a:endParaRPr lang="en-US" smtClean="0">
              <a:latin typeface="Arial" charset="0"/>
              <a:sym typeface="Symbol" pitchFamily="18"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smtClean="0">
                <a:latin typeface="Arial" charset="0"/>
              </a:rPr>
              <a:t>The total number of full-time retirement specialists represented in the database is 727.  Forty-five percent of the participating firms have between 1 and 3 fulltime Retirement Specialists on staff, while another 37.5% have between 4 and 7 fulltime Retirement Specialists on staff.</a:t>
            </a:r>
          </a:p>
          <a:p>
            <a:endParaRPr lang="en-US" smtClean="0">
              <a:latin typeface="Arial" charset="0"/>
            </a:endParaRPr>
          </a:p>
          <a:p>
            <a:r>
              <a:rPr lang="en-US" smtClean="0">
                <a:latin typeface="Arial" charset="0"/>
              </a:rPr>
              <a:t>The average number of full-time retirement specialists varies from 3.9 to 7.5, based on the business model; however, because some of the independent RIA and Fee-Only Consultant firms have larger staffs, that average is higher.  </a:t>
            </a:r>
          </a:p>
          <a:p>
            <a:r>
              <a:rPr lang="en-US" smtClean="0">
                <a:latin typeface="Arial" charset="0"/>
              </a:rPr>
              <a:t>The median number for all three business models is 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smtClean="0">
                <a:latin typeface="Arial" charset="0"/>
              </a:rPr>
              <a:t>Most advisors and consultants have a standard fee schedule.  Custom pricing is  frequently used to adjust for plan complexity, services and the overall client relationship.</a:t>
            </a:r>
          </a:p>
          <a:p>
            <a:r>
              <a:rPr lang="en-US" smtClean="0">
                <a:latin typeface="Arial" charset="0"/>
              </a:rPr>
              <a:t>Although the trend is toward a flat fee-for-service for new business, the majority of firms in the database still use an asset-based fee schedule for their current book of plans.</a:t>
            </a:r>
          </a:p>
          <a:p>
            <a:r>
              <a:rPr lang="en-US" smtClean="0">
                <a:latin typeface="Arial" charset="0"/>
              </a:rPr>
              <a:t>With the industry focus on fees and disclosure, the need to ensure that plan sponsors understand how much and what they are paying for is paramount.  Equally important is the advisor’s ability to convey the value of the services they deliver.</a:t>
            </a:r>
          </a:p>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b="1" smtClean="0">
                <a:latin typeface="Arial" charset="0"/>
              </a:rPr>
              <a:t>Advisor Fee Caps</a:t>
            </a:r>
          </a:p>
          <a:p>
            <a:r>
              <a:rPr lang="en-US" smtClean="0">
                <a:latin typeface="Arial" charset="0"/>
              </a:rPr>
              <a:t>Fee caps are defined as a fixed fee amount even as the plan asset size grows. Of the firms in the database, 31% utilize a fee cap. Of the 31% that cap fees, 55% are independent RIAs. Fee caps are most common in plans with assets of $100 million or more, yet some advisors cap their fees at plan sizes as low as $20 million and others are in the process of implementing fee caps.</a:t>
            </a:r>
          </a:p>
          <a:p>
            <a:endParaRPr lang="en-US" smtClean="0">
              <a:latin typeface="Arial" charset="0"/>
            </a:endParaRPr>
          </a:p>
          <a:p>
            <a:r>
              <a:rPr lang="en-US" smtClean="0">
                <a:latin typeface="Arial" charset="0"/>
              </a:rPr>
              <a:t>Several factors drive how an advisor’s fee is determined:  These include</a:t>
            </a:r>
            <a:r>
              <a:rPr lang="en-US" i="1" smtClean="0">
                <a:latin typeface="Arial" charset="0"/>
              </a:rPr>
              <a:t>…[refer to left side column on the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smtClean="0">
                <a:latin typeface="Arial" charset="0"/>
              </a:rPr>
              <a:t>Eighty percent or more of the firms in the database provide the following services as part of their annual recurring (or Retainer) fee:                          [</a:t>
            </a:r>
            <a:r>
              <a:rPr lang="en-US" i="1" smtClean="0">
                <a:latin typeface="Arial" charset="0"/>
              </a:rPr>
              <a:t>refer to list on slide</a:t>
            </a:r>
            <a:r>
              <a:rPr lang="en-US" smtClean="0">
                <a:latin typeface="Arial" charset="0"/>
              </a:rPr>
              <a:t>]</a:t>
            </a:r>
          </a:p>
          <a:p>
            <a:endParaRPr lang="en-US" smtClean="0">
              <a:latin typeface="Arial" charset="0"/>
            </a:endParaRPr>
          </a:p>
          <a:p>
            <a:r>
              <a:rPr lang="en-US" smtClean="0">
                <a:latin typeface="Arial" charset="0"/>
              </a:rPr>
              <a:t>Depending on the plan size, 30% or more of firms do not offer the following services:</a:t>
            </a:r>
          </a:p>
          <a:p>
            <a:pPr marL="571500" lvl="1" indent="-114300">
              <a:buFontTx/>
              <a:buChar char="•"/>
            </a:pPr>
            <a:r>
              <a:rPr lang="en-US" smtClean="0">
                <a:latin typeface="Arial" charset="0"/>
              </a:rPr>
              <a:t>Acting as fiduciary to participants</a:t>
            </a:r>
          </a:p>
          <a:p>
            <a:pPr marL="571500" lvl="1" indent="-114300">
              <a:buFontTx/>
              <a:buChar char="•"/>
            </a:pPr>
            <a:r>
              <a:rPr lang="en-US" smtClean="0">
                <a:latin typeface="Arial" charset="0"/>
              </a:rPr>
              <a:t>Asset allocation modeling</a:t>
            </a:r>
          </a:p>
          <a:p>
            <a:pPr marL="571500" lvl="1" indent="-114300">
              <a:buFontTx/>
              <a:buChar char="•"/>
            </a:pPr>
            <a:r>
              <a:rPr lang="en-US" smtClean="0">
                <a:latin typeface="Arial" charset="0"/>
              </a:rPr>
              <a:t>Compliance reviews</a:t>
            </a:r>
          </a:p>
          <a:p>
            <a:pPr marL="571500" lvl="1" indent="-114300">
              <a:buFontTx/>
              <a:buChar char="•"/>
            </a:pPr>
            <a:endParaRPr lang="en-US" smtClean="0">
              <a:latin typeface="Arial" charset="0"/>
            </a:endParaRPr>
          </a:p>
          <a:p>
            <a:r>
              <a:rPr lang="en-US" smtClean="0">
                <a:latin typeface="Arial" charset="0"/>
              </a:rPr>
              <a:t>Vendor searches and employee meetings are the services most commonly provided on a project or </a:t>
            </a:r>
            <a:r>
              <a:rPr lang="en-US" smtClean="0">
                <a:latin typeface="Arial" charset="0"/>
                <a:cs typeface="Arial" charset="0"/>
              </a:rPr>
              <a:t>à</a:t>
            </a:r>
            <a:r>
              <a:rPr lang="en-US" smtClean="0">
                <a:latin typeface="Arial" charset="0"/>
              </a:rPr>
              <a:t> la carte basis.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smtClean="0">
                <a:latin typeface="Arial" charset="0"/>
              </a:rPr>
              <a:t>Quarterly investment reviews are the most common frequency. As the size of the plan increases, so does the frequency of the investment review.</a:t>
            </a:r>
          </a:p>
          <a:p>
            <a:endParaRPr lang="en-US" smtClean="0">
              <a:latin typeface="Arial" charset="0"/>
            </a:endParaRPr>
          </a:p>
          <a:p>
            <a:r>
              <a:rPr lang="en-US" smtClean="0">
                <a:latin typeface="Arial" charset="0"/>
              </a:rPr>
              <a:t>Plan-Level Fiduciary Support Services</a:t>
            </a:r>
          </a:p>
          <a:p>
            <a:pPr marL="571500" lvl="1" indent="-114300">
              <a:buFontTx/>
              <a:buChar char="•"/>
            </a:pPr>
            <a:r>
              <a:rPr lang="en-US" smtClean="0">
                <a:latin typeface="Arial" charset="0"/>
              </a:rPr>
              <a:t>Overall, 75% of participating firms agree to act as an investment fiduciary to the plan.  Of these firms, 60% include the service in their annual retainer fee.</a:t>
            </a:r>
          </a:p>
          <a:p>
            <a:pPr marL="571500" lvl="1" indent="-114300">
              <a:buFontTx/>
              <a:buChar char="•"/>
            </a:pPr>
            <a:r>
              <a:rPr lang="en-US" smtClean="0">
                <a:latin typeface="Arial" charset="0"/>
              </a:rPr>
              <a:t>As the size of the plan increases, a larger percentage of participating firms agree to act as investment fiduciary to the plan.  </a:t>
            </a:r>
          </a:p>
          <a:p>
            <a:pPr marL="571500" lvl="1" indent="-114300">
              <a:buFontTx/>
              <a:buChar char="•"/>
            </a:pPr>
            <a:r>
              <a:rPr lang="en-US" smtClean="0">
                <a:latin typeface="Arial" charset="0"/>
              </a:rPr>
              <a:t>Some firms do not include plan-level fiduciary services as part of the retainer, but offer and charge for these services separately.</a:t>
            </a:r>
          </a:p>
          <a:p>
            <a:pPr marL="571500" lvl="1" indent="-114300">
              <a:buFontTx/>
              <a:buChar char="•"/>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BenchFee_cover.jpg"/>
          <p:cNvPicPr>
            <a:picLocks noChangeAspect="1"/>
          </p:cNvPicPr>
          <p:nvPr userDrawn="1"/>
        </p:nvPicPr>
        <p:blipFill>
          <a:blip r:embed="rId2"/>
          <a:srcRect/>
          <a:stretch>
            <a:fillRect/>
          </a:stretch>
        </p:blipFill>
        <p:spPr bwMode="auto">
          <a:xfrm>
            <a:off x="0" y="0"/>
            <a:ext cx="10058400" cy="7772400"/>
          </a:xfrm>
          <a:prstGeom prst="rect">
            <a:avLst/>
          </a:prstGeom>
          <a:noFill/>
          <a:ln w="9525">
            <a:noFill/>
            <a:miter lim="800000"/>
            <a:headEnd/>
            <a:tailEnd/>
          </a:ln>
        </p:spPr>
      </p:pic>
      <p:sp>
        <p:nvSpPr>
          <p:cNvPr id="4" name="TextBox 3"/>
          <p:cNvSpPr txBox="1">
            <a:spLocks noChangeArrowheads="1"/>
          </p:cNvSpPr>
          <p:nvPr userDrawn="1"/>
        </p:nvSpPr>
        <p:spPr bwMode="auto">
          <a:xfrm>
            <a:off x="419100" y="1465263"/>
            <a:ext cx="1400175" cy="346075"/>
          </a:xfrm>
          <a:prstGeom prst="rect">
            <a:avLst/>
          </a:prstGeom>
          <a:noFill/>
          <a:ln w="9525">
            <a:noFill/>
            <a:miter lim="800000"/>
            <a:headEnd/>
            <a:tailEnd/>
          </a:ln>
        </p:spPr>
        <p:txBody>
          <a:bodyPr wrap="none" lIns="101882" tIns="50941" rIns="101882" bIns="50941">
            <a:spAutoFit/>
          </a:bodyPr>
          <a:lstStyle/>
          <a:p>
            <a:pPr algn="l" defTabSz="1019175"/>
            <a:r>
              <a:rPr lang="en-US" sz="1600" b="0">
                <a:solidFill>
                  <a:srgbClr val="000000"/>
                </a:solidFill>
              </a:rPr>
              <a:t>Advanced (k)</a:t>
            </a:r>
          </a:p>
        </p:txBody>
      </p:sp>
      <p:sp>
        <p:nvSpPr>
          <p:cNvPr id="14" name="Rectangle 2"/>
          <p:cNvSpPr>
            <a:spLocks noGrp="1" noChangeArrowheads="1"/>
          </p:cNvSpPr>
          <p:nvPr>
            <p:ph type="ctrTitle"/>
          </p:nvPr>
        </p:nvSpPr>
        <p:spPr>
          <a:xfrm>
            <a:off x="2971800" y="1828800"/>
            <a:ext cx="5791200" cy="1470025"/>
          </a:xfrm>
          <a:prstGeom prst="rect">
            <a:avLst/>
          </a:prstGeom>
          <a:noFill/>
          <a:ln>
            <a:noFill/>
          </a:ln>
        </p:spPr>
        <p:txBody>
          <a:bodyPr/>
          <a:lstStyle>
            <a:lvl1pPr algn="r">
              <a:defRPr sz="2800">
                <a:solidFill>
                  <a:srgbClr val="FFFFFF"/>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086600"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95500" cy="6248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1341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42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26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26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0113" y="0"/>
            <a:ext cx="2305050" cy="708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0"/>
            <a:ext cx="6762750" cy="708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3238" y="1812925"/>
            <a:ext cx="9051925"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4200" cy="12192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812925"/>
            <a:ext cx="9051925" cy="5130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26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26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0"/>
            <a:ext cx="2262188" cy="708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0"/>
            <a:ext cx="6637337" cy="708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1219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3238" y="1812925"/>
            <a:ext cx="9051925" cy="5268913"/>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7"/>
          <p:cNvSpPr>
            <a:spLocks noChangeArrowheads="1"/>
          </p:cNvSpPr>
          <p:nvPr userDrawn="1"/>
        </p:nvSpPr>
        <p:spPr bwMode="auto">
          <a:xfrm>
            <a:off x="334963" y="7254875"/>
            <a:ext cx="9388475" cy="344488"/>
          </a:xfrm>
          <a:prstGeom prst="rect">
            <a:avLst/>
          </a:prstGeom>
          <a:solidFill>
            <a:srgbClr val="5B87B8">
              <a:alpha val="50195"/>
            </a:srgbClr>
          </a:solidFill>
          <a:ln w="9525">
            <a:noFill/>
            <a:round/>
            <a:headEnd/>
            <a:tailEnd/>
          </a:ln>
        </p:spPr>
        <p:txBody>
          <a:bodyPr lIns="101882" tIns="50941" rIns="101882" bIns="50941" anchor="ctr"/>
          <a:lstStyle/>
          <a:p>
            <a:pPr defTabSz="1019175"/>
            <a:endParaRPr lang="en-US"/>
          </a:p>
        </p:txBody>
      </p:sp>
      <p:sp>
        <p:nvSpPr>
          <p:cNvPr id="10" name="Text Box 8"/>
          <p:cNvSpPr txBox="1">
            <a:spLocks noChangeArrowheads="1"/>
          </p:cNvSpPr>
          <p:nvPr userDrawn="1"/>
        </p:nvSpPr>
        <p:spPr bwMode="auto">
          <a:xfrm>
            <a:off x="7467600" y="7304088"/>
            <a:ext cx="2338388" cy="23812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900" b="0">
                <a:solidFill>
                  <a:schemeClr val="tx1"/>
                </a:solidFill>
              </a:rPr>
              <a:t>Benching Advisor Fees and Services</a:t>
            </a:r>
          </a:p>
        </p:txBody>
      </p:sp>
      <p:sp>
        <p:nvSpPr>
          <p:cNvPr id="11" name="Text Box 9"/>
          <p:cNvSpPr txBox="1">
            <a:spLocks noChangeArrowheads="1"/>
          </p:cNvSpPr>
          <p:nvPr userDrawn="1"/>
        </p:nvSpPr>
        <p:spPr bwMode="auto">
          <a:xfrm>
            <a:off x="8118475" y="7304088"/>
            <a:ext cx="1635125" cy="238125"/>
          </a:xfrm>
          <a:prstGeom prst="rect">
            <a:avLst/>
          </a:prstGeom>
          <a:noFill/>
          <a:ln w="9525">
            <a:noFill/>
            <a:miter lim="800000"/>
            <a:headEnd/>
            <a:tailEnd/>
          </a:ln>
        </p:spPr>
        <p:txBody>
          <a:bodyPr lIns="101882" tIns="50941" rIns="101882" bIns="50941">
            <a:spAutoFit/>
          </a:bodyPr>
          <a:lstStyle/>
          <a:p>
            <a:pPr defTabSz="1019175">
              <a:spcBef>
                <a:spcPct val="50000"/>
              </a:spcBef>
            </a:pPr>
            <a:fld id="{F2EC4873-0C16-4B34-A1DD-B3D3C0264452}" type="slidenum">
              <a:rPr lang="en-US" sz="900" b="0">
                <a:solidFill>
                  <a:schemeClr val="tx1"/>
                </a:solidFill>
              </a:rPr>
              <a:pPr defTabSz="1019175">
                <a:spcBef>
                  <a:spcPct val="50000"/>
                </a:spcBef>
              </a:pPr>
              <a:t>‹#›</a:t>
            </a:fld>
            <a:endParaRPr lang="en-US" sz="900" b="0">
              <a:solidFill>
                <a:schemeClr val="tx1"/>
              </a:solidFill>
            </a:endParaRPr>
          </a:p>
        </p:txBody>
      </p:sp>
      <p:pic>
        <p:nvPicPr>
          <p:cNvPr id="1030" name="Picture 8" descr="top_header.jpg"/>
          <p:cNvPicPr>
            <a:picLocks noChangeAspect="1"/>
          </p:cNvPicPr>
          <p:nvPr userDrawn="1"/>
        </p:nvPicPr>
        <p:blipFill>
          <a:blip r:embed="rId13"/>
          <a:srcRect/>
          <a:stretch>
            <a:fillRect/>
          </a:stretch>
        </p:blipFill>
        <p:spPr bwMode="auto">
          <a:xfrm>
            <a:off x="334963" y="258763"/>
            <a:ext cx="9388475" cy="909637"/>
          </a:xfrm>
          <a:prstGeom prst="rect">
            <a:avLst/>
          </a:prstGeom>
          <a:noFill/>
          <a:ln w="9525">
            <a:noFill/>
            <a:miter lim="800000"/>
            <a:headEnd/>
            <a:tailEnd/>
          </a:ln>
        </p:spPr>
      </p:pic>
      <p:sp>
        <p:nvSpPr>
          <p:cNvPr id="1031" name="Rectangle 2"/>
          <p:cNvSpPr>
            <a:spLocks noGrp="1" noChangeArrowheads="1"/>
          </p:cNvSpPr>
          <p:nvPr>
            <p:ph type="title"/>
          </p:nvPr>
        </p:nvSpPr>
        <p:spPr bwMode="auto">
          <a:xfrm>
            <a:off x="503238" y="0"/>
            <a:ext cx="7794625" cy="1381125"/>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4" name="TextBox 13"/>
          <p:cNvSpPr txBox="1">
            <a:spLocks noChangeArrowheads="1"/>
          </p:cNvSpPr>
          <p:nvPr userDrawn="1"/>
        </p:nvSpPr>
        <p:spPr bwMode="auto">
          <a:xfrm>
            <a:off x="274638" y="7350125"/>
            <a:ext cx="7954962" cy="450850"/>
          </a:xfrm>
          <a:prstGeom prst="rect">
            <a:avLst/>
          </a:prstGeom>
          <a:noFill/>
          <a:ln w="9525">
            <a:noFill/>
            <a:miter lim="800000"/>
            <a:headEnd/>
            <a:tailEnd/>
          </a:ln>
        </p:spPr>
        <p:txBody>
          <a:bodyPr lIns="101882" tIns="50941" rIns="101882" bIns="50941">
            <a:spAutoFit/>
          </a:bodyPr>
          <a:lstStyle/>
          <a:p>
            <a:pPr algn="l" defTabSz="1019175"/>
            <a:r>
              <a:rPr lang="en-US" sz="1400" baseline="30000">
                <a:solidFill>
                  <a:schemeClr val="tx1"/>
                </a:solidFill>
              </a:rPr>
              <a:t>FOR DEALER AND INSTITUTIONAL USE ONLY. Should not be shown, quoted, or distributed to the public.</a:t>
            </a:r>
          </a:p>
          <a:p>
            <a:pPr defTabSz="1019175"/>
            <a:endParaRPr lang="en-US" sz="1400">
              <a:solidFill>
                <a:schemeClr val="tx1"/>
              </a:solidFill>
            </a:endParaRPr>
          </a:p>
        </p:txBody>
      </p:sp>
    </p:spTree>
  </p:cSld>
  <p:clrMap bg1="lt1" tx1="dk1" bg2="lt2" tx2="dk2" accent1="accent1" accent2="accent2" accent3="accent3" accent4="accent4" accent5="accent5" accent6="accent6" hlink="hlink" folHlink="folHlink"/>
  <p:sldLayoutIdLst>
    <p:sldLayoutId id="2147483913" r:id="rId1"/>
    <p:sldLayoutId id="2147483868" r:id="rId2"/>
    <p:sldLayoutId id="2147483867" r:id="rId3"/>
    <p:sldLayoutId id="2147483866" r:id="rId4"/>
    <p:sldLayoutId id="2147483865" r:id="rId5"/>
    <p:sldLayoutId id="2147483864" r:id="rId6"/>
    <p:sldLayoutId id="2147483863" r:id="rId7"/>
    <p:sldLayoutId id="2147483862" r:id="rId8"/>
    <p:sldLayoutId id="2147483861" r:id="rId9"/>
    <p:sldLayoutId id="2147483860" r:id="rId10"/>
    <p:sldLayoutId id="2147483859" r:id="rId11"/>
  </p:sldLayoutIdLst>
  <p:txStyles>
    <p:titleStyle>
      <a:lvl1pPr algn="l" defTabSz="1019175" rtl="0" eaLnBrk="0" fontAlgn="base" hangingPunct="0">
        <a:spcBef>
          <a:spcPct val="0"/>
        </a:spcBef>
        <a:spcAft>
          <a:spcPct val="0"/>
        </a:spcAft>
        <a:defRPr sz="2500">
          <a:solidFill>
            <a:srgbClr val="5B87B8"/>
          </a:solidFill>
          <a:latin typeface="+mj-lt"/>
          <a:ea typeface="ヒラギノ角ゴ Pro W3" pitchFamily="-97" charset="-128"/>
          <a:cs typeface="ヒラギノ角ゴ Pro W3" pitchFamily="-97" charset="-128"/>
        </a:defRPr>
      </a:lvl1pPr>
      <a:lvl2pPr algn="l" defTabSz="1019175" rtl="0" eaLnBrk="0" fontAlgn="base" hangingPunct="0">
        <a:spcBef>
          <a:spcPct val="0"/>
        </a:spcBef>
        <a:spcAft>
          <a:spcPct val="0"/>
        </a:spcAft>
        <a:defRPr sz="2500">
          <a:solidFill>
            <a:srgbClr val="5B87B8"/>
          </a:solidFill>
          <a:latin typeface="Arial" pitchFamily="-97" charset="-52"/>
          <a:ea typeface="ヒラギノ角ゴ Pro W3" pitchFamily="-97" charset="-128"/>
          <a:cs typeface="ヒラギノ角ゴ Pro W3" pitchFamily="-97" charset="-128"/>
        </a:defRPr>
      </a:lvl2pPr>
      <a:lvl3pPr algn="l" defTabSz="1019175" rtl="0" eaLnBrk="0" fontAlgn="base" hangingPunct="0">
        <a:spcBef>
          <a:spcPct val="0"/>
        </a:spcBef>
        <a:spcAft>
          <a:spcPct val="0"/>
        </a:spcAft>
        <a:defRPr sz="2500">
          <a:solidFill>
            <a:srgbClr val="5B87B8"/>
          </a:solidFill>
          <a:latin typeface="Arial" pitchFamily="-97" charset="-52"/>
          <a:ea typeface="ヒラギノ角ゴ Pro W3" pitchFamily="-97" charset="-128"/>
          <a:cs typeface="ヒラギノ角ゴ Pro W3" pitchFamily="-97" charset="-128"/>
        </a:defRPr>
      </a:lvl3pPr>
      <a:lvl4pPr algn="l" defTabSz="1019175" rtl="0" eaLnBrk="0" fontAlgn="base" hangingPunct="0">
        <a:spcBef>
          <a:spcPct val="0"/>
        </a:spcBef>
        <a:spcAft>
          <a:spcPct val="0"/>
        </a:spcAft>
        <a:defRPr sz="2500">
          <a:solidFill>
            <a:srgbClr val="5B87B8"/>
          </a:solidFill>
          <a:latin typeface="Arial" pitchFamily="-97" charset="-52"/>
          <a:ea typeface="ヒラギノ角ゴ Pro W3" pitchFamily="-97" charset="-128"/>
          <a:cs typeface="ヒラギノ角ゴ Pro W3" pitchFamily="-97" charset="-128"/>
        </a:defRPr>
      </a:lvl4pPr>
      <a:lvl5pPr algn="l" defTabSz="1019175" rtl="0" eaLnBrk="0" fontAlgn="base" hangingPunct="0">
        <a:spcBef>
          <a:spcPct val="0"/>
        </a:spcBef>
        <a:spcAft>
          <a:spcPct val="0"/>
        </a:spcAft>
        <a:defRPr sz="2500">
          <a:solidFill>
            <a:srgbClr val="5B87B8"/>
          </a:solidFill>
          <a:latin typeface="Arial" pitchFamily="-97" charset="-52"/>
          <a:ea typeface="ヒラギノ角ゴ Pro W3" pitchFamily="-97" charset="-128"/>
          <a:cs typeface="ヒラギノ角ゴ Pro W3" pitchFamily="-97" charset="-128"/>
        </a:defRPr>
      </a:lvl5pPr>
      <a:lvl6pPr marL="457200" algn="l" rtl="0" fontAlgn="base">
        <a:spcBef>
          <a:spcPct val="0"/>
        </a:spcBef>
        <a:spcAft>
          <a:spcPct val="0"/>
        </a:spcAft>
        <a:defRPr sz="2200">
          <a:solidFill>
            <a:schemeClr val="bg1"/>
          </a:solidFill>
          <a:latin typeface="Arial" pitchFamily="-97" charset="-52"/>
        </a:defRPr>
      </a:lvl6pPr>
      <a:lvl7pPr marL="914400" algn="l" rtl="0" fontAlgn="base">
        <a:spcBef>
          <a:spcPct val="0"/>
        </a:spcBef>
        <a:spcAft>
          <a:spcPct val="0"/>
        </a:spcAft>
        <a:defRPr sz="2200">
          <a:solidFill>
            <a:schemeClr val="bg1"/>
          </a:solidFill>
          <a:latin typeface="Arial" pitchFamily="-97" charset="-52"/>
        </a:defRPr>
      </a:lvl7pPr>
      <a:lvl8pPr marL="1371600" algn="l" rtl="0" fontAlgn="base">
        <a:spcBef>
          <a:spcPct val="0"/>
        </a:spcBef>
        <a:spcAft>
          <a:spcPct val="0"/>
        </a:spcAft>
        <a:defRPr sz="2200">
          <a:solidFill>
            <a:schemeClr val="bg1"/>
          </a:solidFill>
          <a:latin typeface="Arial" pitchFamily="-97" charset="-52"/>
        </a:defRPr>
      </a:lvl8pPr>
      <a:lvl9pPr marL="1828800" algn="l" rtl="0" fontAlgn="base">
        <a:spcBef>
          <a:spcPct val="0"/>
        </a:spcBef>
        <a:spcAft>
          <a:spcPct val="0"/>
        </a:spcAft>
        <a:defRPr sz="2200">
          <a:solidFill>
            <a:schemeClr val="bg1"/>
          </a:solidFill>
          <a:latin typeface="Arial" pitchFamily="-97" charset="-52"/>
        </a:defRPr>
      </a:lvl9pPr>
    </p:titleStyle>
    <p:bodyStyle>
      <a:lvl1pPr marL="258763" indent="-258763" algn="l" defTabSz="1019175" rtl="0" eaLnBrk="0" fontAlgn="base" hangingPunct="0">
        <a:spcBef>
          <a:spcPct val="0"/>
        </a:spcBef>
        <a:spcAft>
          <a:spcPct val="35000"/>
        </a:spcAft>
        <a:buClr>
          <a:schemeClr val="bg2"/>
        </a:buClr>
        <a:buChar char="•"/>
        <a:defRPr sz="2000">
          <a:solidFill>
            <a:schemeClr val="tx1"/>
          </a:solidFill>
          <a:latin typeface="+mn-lt"/>
          <a:ea typeface="ヒラギノ角ゴ Pro W3" pitchFamily="-97" charset="-128"/>
          <a:cs typeface="ヒラギノ角ゴ Pro W3" pitchFamily="-97" charset="-128"/>
        </a:defRPr>
      </a:lvl1pPr>
      <a:lvl2pPr marL="698500" indent="-188913" algn="l" defTabSz="1019175" rtl="0" eaLnBrk="0" fontAlgn="base" hangingPunct="0">
        <a:spcBef>
          <a:spcPct val="0"/>
        </a:spcBef>
        <a:spcAft>
          <a:spcPct val="35000"/>
        </a:spcAft>
        <a:buClr>
          <a:schemeClr val="bg2"/>
        </a:buClr>
        <a:buFont typeface="Arial" charset="0"/>
        <a:buChar char="–"/>
        <a:defRPr>
          <a:solidFill>
            <a:schemeClr val="tx1"/>
          </a:solidFill>
          <a:latin typeface="+mn-lt"/>
          <a:ea typeface="ヒラギノ角ゴ Pro W3" pitchFamily="-97" charset="-128"/>
        </a:defRPr>
      </a:lvl2pPr>
      <a:lvl3pPr marL="1019175" indent="-130175" algn="l" defTabSz="1019175" rtl="0" eaLnBrk="0" fontAlgn="base" hangingPunct="0">
        <a:spcBef>
          <a:spcPct val="0"/>
        </a:spcBef>
        <a:spcAft>
          <a:spcPct val="35000"/>
        </a:spcAft>
        <a:buChar char="•"/>
        <a:defRPr>
          <a:solidFill>
            <a:schemeClr val="tx1"/>
          </a:solidFill>
          <a:latin typeface="+mn-lt"/>
          <a:ea typeface="ヒラギノ角ゴ Pro W3" pitchFamily="-97" charset="-128"/>
        </a:defRPr>
      </a:lvl3pPr>
      <a:lvl4pPr marL="1782763" indent="-254000" algn="l" defTabSz="1019175" rtl="0" eaLnBrk="0" fontAlgn="base" hangingPunct="0">
        <a:spcBef>
          <a:spcPct val="0"/>
        </a:spcBef>
        <a:spcAft>
          <a:spcPct val="35000"/>
        </a:spcAft>
        <a:buChar char="–"/>
        <a:defRPr sz="1600">
          <a:solidFill>
            <a:schemeClr val="tx1"/>
          </a:solidFill>
          <a:latin typeface="+mn-lt"/>
          <a:ea typeface="ヒラギノ角ゴ Pro W3" pitchFamily="-97" charset="-128"/>
        </a:defRPr>
      </a:lvl4pPr>
      <a:lvl5pPr marL="2292350" indent="-254000" algn="l" defTabSz="1019175" rtl="0" eaLnBrk="0" fontAlgn="base" hangingPunct="0">
        <a:spcBef>
          <a:spcPct val="0"/>
        </a:spcBef>
        <a:spcAft>
          <a:spcPct val="35000"/>
        </a:spcAft>
        <a:buChar char="»"/>
        <a:defRPr sz="1600">
          <a:solidFill>
            <a:schemeClr val="tx1"/>
          </a:solidFill>
          <a:latin typeface="+mn-lt"/>
          <a:ea typeface="ヒラギノ角ゴ Pro W3" pitchFamily="-97" charset="-128"/>
        </a:defRPr>
      </a:lvl5pPr>
      <a:lvl6pPr marL="2514600" indent="-228600" algn="l" rtl="0" fontAlgn="base">
        <a:spcBef>
          <a:spcPct val="0"/>
        </a:spcBef>
        <a:spcAft>
          <a:spcPct val="35000"/>
        </a:spcAft>
        <a:buChar char="»"/>
        <a:defRPr sz="1400">
          <a:solidFill>
            <a:schemeClr val="tx1"/>
          </a:solidFill>
          <a:latin typeface="+mn-lt"/>
          <a:ea typeface="ヒラギノ角ゴ Pro W3" pitchFamily="-97" charset="-128"/>
        </a:defRPr>
      </a:lvl6pPr>
      <a:lvl7pPr marL="2971800" indent="-228600" algn="l" rtl="0" fontAlgn="base">
        <a:spcBef>
          <a:spcPct val="0"/>
        </a:spcBef>
        <a:spcAft>
          <a:spcPct val="35000"/>
        </a:spcAft>
        <a:buChar char="»"/>
        <a:defRPr sz="1400">
          <a:solidFill>
            <a:schemeClr val="tx1"/>
          </a:solidFill>
          <a:latin typeface="+mn-lt"/>
          <a:ea typeface="ヒラギノ角ゴ Pro W3" pitchFamily="-97" charset="-128"/>
        </a:defRPr>
      </a:lvl7pPr>
      <a:lvl8pPr marL="3429000" indent="-228600" algn="l" rtl="0" fontAlgn="base">
        <a:spcBef>
          <a:spcPct val="0"/>
        </a:spcBef>
        <a:spcAft>
          <a:spcPct val="35000"/>
        </a:spcAft>
        <a:buChar char="»"/>
        <a:defRPr sz="1400">
          <a:solidFill>
            <a:schemeClr val="tx1"/>
          </a:solidFill>
          <a:latin typeface="+mn-lt"/>
          <a:ea typeface="ヒラギノ角ゴ Pro W3" pitchFamily="-97" charset="-128"/>
        </a:defRPr>
      </a:lvl8pPr>
      <a:lvl9pPr marL="3886200" indent="-228600" algn="l" rtl="0" fontAlgn="base">
        <a:spcBef>
          <a:spcPct val="0"/>
        </a:spcBef>
        <a:spcAft>
          <a:spcPct val="35000"/>
        </a:spcAft>
        <a:buChar char="»"/>
        <a:defRPr sz="1400">
          <a:solidFill>
            <a:schemeClr val="tx1"/>
          </a:solidFill>
          <a:latin typeface="+mn-lt"/>
          <a:ea typeface="ヒラギノ角ゴ Pro W3"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4" descr="bench_break.jpg"/>
          <p:cNvPicPr>
            <a:picLocks noChangeAspect="1"/>
          </p:cNvPicPr>
          <p:nvPr userDrawn="1"/>
        </p:nvPicPr>
        <p:blipFill>
          <a:blip r:embed="rId13"/>
          <a:srcRect/>
          <a:stretch>
            <a:fillRect/>
          </a:stretch>
        </p:blipFill>
        <p:spPr bwMode="auto">
          <a:xfrm>
            <a:off x="0" y="0"/>
            <a:ext cx="10058400" cy="7772400"/>
          </a:xfrm>
          <a:prstGeom prst="rect">
            <a:avLst/>
          </a:prstGeom>
          <a:noFill/>
          <a:ln w="9525">
            <a:noFill/>
            <a:miter lim="800000"/>
            <a:headEnd/>
            <a:tailEnd/>
          </a:ln>
        </p:spPr>
      </p:pic>
      <p:sp>
        <p:nvSpPr>
          <p:cNvPr id="14" name="TextBox 13"/>
          <p:cNvSpPr txBox="1">
            <a:spLocks noChangeArrowheads="1"/>
          </p:cNvSpPr>
          <p:nvPr userDrawn="1"/>
        </p:nvSpPr>
        <p:spPr bwMode="auto">
          <a:xfrm>
            <a:off x="3810000" y="3524250"/>
            <a:ext cx="7954963" cy="450850"/>
          </a:xfrm>
          <a:prstGeom prst="rect">
            <a:avLst/>
          </a:prstGeom>
          <a:noFill/>
          <a:ln w="9525">
            <a:noFill/>
            <a:miter lim="800000"/>
            <a:headEnd/>
            <a:tailEnd/>
          </a:ln>
        </p:spPr>
        <p:txBody>
          <a:bodyPr lIns="101882" tIns="50941" rIns="101882" bIns="50941">
            <a:spAutoFit/>
          </a:bodyPr>
          <a:lstStyle/>
          <a:p>
            <a:pPr algn="l" defTabSz="1019175"/>
            <a:r>
              <a:rPr lang="en-US" sz="1400" baseline="30000">
                <a:solidFill>
                  <a:schemeClr val="tx1"/>
                </a:solidFill>
              </a:rPr>
              <a:t>FOR DEALER AND INSTITUTIONAL USE ONLY. Should not be shown, quoted, or distributed to the public.</a:t>
            </a:r>
          </a:p>
          <a:p>
            <a:pPr defTabSz="1019175"/>
            <a:endParaRPr lang="en-US" sz="1400">
              <a:solidFill>
                <a:schemeClr val="tx1"/>
              </a:solidFill>
            </a:endParaRPr>
          </a:p>
        </p:txBody>
      </p:sp>
    </p:spTree>
  </p:cSld>
  <p:clrMap bg1="lt1" tx1="dk1" bg2="lt2" tx2="dk2" accent1="accent1" accent2="accent2" accent3="accent3" accent4="accent4" accent5="accent5" accent6="accent6" hlink="hlink" folHlink="folHlink"/>
  <p:sldLayoutIdLst>
    <p:sldLayoutId id="2147483879" r:id="rId1"/>
    <p:sldLayoutId id="2147483878" r:id="rId2"/>
    <p:sldLayoutId id="2147483877" r:id="rId3"/>
    <p:sldLayoutId id="2147483876" r:id="rId4"/>
    <p:sldLayoutId id="2147483875" r:id="rId5"/>
    <p:sldLayoutId id="2147483874" r:id="rId6"/>
    <p:sldLayoutId id="2147483873" r:id="rId7"/>
    <p:sldLayoutId id="2147483872" r:id="rId8"/>
    <p:sldLayoutId id="2147483871" r:id="rId9"/>
    <p:sldLayoutId id="2147483870" r:id="rId10"/>
    <p:sldLayoutId id="2147483869" r:id="rId11"/>
  </p:sldLayoutIdLst>
  <p:txStyles>
    <p:titleStyle>
      <a:lvl1pPr algn="ctr" defTabSz="1019175" rtl="0" eaLnBrk="0" fontAlgn="base" hangingPunct="0">
        <a:spcBef>
          <a:spcPct val="0"/>
        </a:spcBef>
        <a:spcAft>
          <a:spcPct val="0"/>
        </a:spcAft>
        <a:defRPr sz="4900">
          <a:solidFill>
            <a:schemeClr val="tx2"/>
          </a:solidFill>
          <a:latin typeface="+mj-lt"/>
          <a:ea typeface="ヒラギノ角ゴ Pro W3" pitchFamily="-97" charset="-128"/>
          <a:cs typeface="ヒラギノ角ゴ Pro W3" pitchFamily="-97" charset="-128"/>
        </a:defRPr>
      </a:lvl1pPr>
      <a:lvl2pPr algn="ctr" defTabSz="1019175" rtl="0" eaLnBrk="0" fontAlgn="base" hangingPunct="0">
        <a:spcBef>
          <a:spcPct val="0"/>
        </a:spcBef>
        <a:spcAft>
          <a:spcPct val="0"/>
        </a:spcAft>
        <a:defRPr sz="4900">
          <a:solidFill>
            <a:schemeClr val="tx2"/>
          </a:solidFill>
          <a:latin typeface="Arial" pitchFamily="-97" charset="-52"/>
          <a:ea typeface="ヒラギノ角ゴ Pro W3" pitchFamily="-97" charset="-128"/>
          <a:cs typeface="ヒラギノ角ゴ Pro W3" pitchFamily="-97" charset="-128"/>
        </a:defRPr>
      </a:lvl2pPr>
      <a:lvl3pPr algn="ctr" defTabSz="1019175" rtl="0" eaLnBrk="0" fontAlgn="base" hangingPunct="0">
        <a:spcBef>
          <a:spcPct val="0"/>
        </a:spcBef>
        <a:spcAft>
          <a:spcPct val="0"/>
        </a:spcAft>
        <a:defRPr sz="4900">
          <a:solidFill>
            <a:schemeClr val="tx2"/>
          </a:solidFill>
          <a:latin typeface="Arial" pitchFamily="-97" charset="-52"/>
          <a:ea typeface="ヒラギノ角ゴ Pro W3" pitchFamily="-97" charset="-128"/>
          <a:cs typeface="ヒラギノ角ゴ Pro W3" pitchFamily="-97" charset="-128"/>
        </a:defRPr>
      </a:lvl3pPr>
      <a:lvl4pPr algn="ctr" defTabSz="1019175" rtl="0" eaLnBrk="0" fontAlgn="base" hangingPunct="0">
        <a:spcBef>
          <a:spcPct val="0"/>
        </a:spcBef>
        <a:spcAft>
          <a:spcPct val="0"/>
        </a:spcAft>
        <a:defRPr sz="4900">
          <a:solidFill>
            <a:schemeClr val="tx2"/>
          </a:solidFill>
          <a:latin typeface="Arial" pitchFamily="-97" charset="-52"/>
          <a:ea typeface="ヒラギノ角ゴ Pro W3" pitchFamily="-97" charset="-128"/>
          <a:cs typeface="ヒラギノ角ゴ Pro W3" pitchFamily="-97" charset="-128"/>
        </a:defRPr>
      </a:lvl4pPr>
      <a:lvl5pPr algn="ctr" defTabSz="1019175" rtl="0" eaLnBrk="0" fontAlgn="base" hangingPunct="0">
        <a:spcBef>
          <a:spcPct val="0"/>
        </a:spcBef>
        <a:spcAft>
          <a:spcPct val="0"/>
        </a:spcAft>
        <a:defRPr sz="4900">
          <a:solidFill>
            <a:schemeClr val="tx2"/>
          </a:solidFill>
          <a:latin typeface="Arial" pitchFamily="-97" charset="-52"/>
          <a:ea typeface="ヒラギノ角ゴ Pro W3" pitchFamily="-97" charset="-128"/>
          <a:cs typeface="ヒラギノ角ゴ Pro W3" pitchFamily="-97" charset="-128"/>
        </a:defRPr>
      </a:lvl5pPr>
      <a:lvl6pPr marL="457200" algn="ctr" rtl="0" fontAlgn="base">
        <a:spcBef>
          <a:spcPct val="0"/>
        </a:spcBef>
        <a:spcAft>
          <a:spcPct val="0"/>
        </a:spcAft>
        <a:defRPr sz="4400">
          <a:solidFill>
            <a:schemeClr val="tx2"/>
          </a:solidFill>
          <a:latin typeface="Arial" pitchFamily="-97" charset="-52"/>
        </a:defRPr>
      </a:lvl6pPr>
      <a:lvl7pPr marL="914400" algn="ctr" rtl="0" fontAlgn="base">
        <a:spcBef>
          <a:spcPct val="0"/>
        </a:spcBef>
        <a:spcAft>
          <a:spcPct val="0"/>
        </a:spcAft>
        <a:defRPr sz="4400">
          <a:solidFill>
            <a:schemeClr val="tx2"/>
          </a:solidFill>
          <a:latin typeface="Arial" pitchFamily="-97" charset="-52"/>
        </a:defRPr>
      </a:lvl7pPr>
      <a:lvl8pPr marL="1371600" algn="ctr" rtl="0" fontAlgn="base">
        <a:spcBef>
          <a:spcPct val="0"/>
        </a:spcBef>
        <a:spcAft>
          <a:spcPct val="0"/>
        </a:spcAft>
        <a:defRPr sz="4400">
          <a:solidFill>
            <a:schemeClr val="tx2"/>
          </a:solidFill>
          <a:latin typeface="Arial" pitchFamily="-97" charset="-52"/>
        </a:defRPr>
      </a:lvl8pPr>
      <a:lvl9pPr marL="1828800" algn="ctr" rtl="0" fontAlgn="base">
        <a:spcBef>
          <a:spcPct val="0"/>
        </a:spcBef>
        <a:spcAft>
          <a:spcPct val="0"/>
        </a:spcAft>
        <a:defRPr sz="4400">
          <a:solidFill>
            <a:schemeClr val="tx2"/>
          </a:solidFill>
          <a:latin typeface="Arial" pitchFamily="-97" charset="-52"/>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ヒラギノ角ゴ Pro W3" pitchFamily="-97" charset="-128"/>
          <a:cs typeface="ヒラギノ角ゴ Pro W3" pitchFamily="-97" charset="-128"/>
        </a:defRPr>
      </a:lvl1pPr>
      <a:lvl2pPr marL="827088" indent="-317500" algn="l" defTabSz="1019175" rtl="0" eaLnBrk="0" fontAlgn="base" hangingPunct="0">
        <a:spcBef>
          <a:spcPct val="20000"/>
        </a:spcBef>
        <a:spcAft>
          <a:spcPct val="0"/>
        </a:spcAft>
        <a:buChar char="–"/>
        <a:defRPr sz="3100">
          <a:solidFill>
            <a:schemeClr val="tx1"/>
          </a:solidFill>
          <a:latin typeface="+mn-lt"/>
          <a:ea typeface="ヒラギノ角ゴ Pro W3" pitchFamily="-97" charset="-128"/>
        </a:defRPr>
      </a:lvl2pPr>
      <a:lvl3pPr marL="1273175" indent="-254000" algn="l" defTabSz="1019175" rtl="0" eaLnBrk="0" fontAlgn="base" hangingPunct="0">
        <a:spcBef>
          <a:spcPct val="20000"/>
        </a:spcBef>
        <a:spcAft>
          <a:spcPct val="0"/>
        </a:spcAft>
        <a:buChar char="•"/>
        <a:defRPr sz="2700">
          <a:solidFill>
            <a:schemeClr val="tx1"/>
          </a:solidFill>
          <a:latin typeface="+mn-lt"/>
          <a:ea typeface="ヒラギノ角ゴ Pro W3" pitchFamily="-97" charset="-128"/>
        </a:defRPr>
      </a:lvl3pPr>
      <a:lvl4pPr marL="1782763" indent="-254000" algn="l" defTabSz="1019175" rtl="0" eaLnBrk="0" fontAlgn="base" hangingPunct="0">
        <a:spcBef>
          <a:spcPct val="20000"/>
        </a:spcBef>
        <a:spcAft>
          <a:spcPct val="0"/>
        </a:spcAft>
        <a:buChar char="–"/>
        <a:defRPr sz="2200">
          <a:solidFill>
            <a:schemeClr val="tx1"/>
          </a:solidFill>
          <a:latin typeface="+mn-lt"/>
          <a:ea typeface="ヒラギノ角ゴ Pro W3" pitchFamily="-97" charset="-128"/>
        </a:defRPr>
      </a:lvl4pPr>
      <a:lvl5pPr marL="2292350" indent="-254000" algn="l" defTabSz="1019175" rtl="0" eaLnBrk="0" fontAlgn="base" hangingPunct="0">
        <a:spcBef>
          <a:spcPct val="20000"/>
        </a:spcBef>
        <a:spcAft>
          <a:spcPct val="0"/>
        </a:spcAft>
        <a:buChar char="»"/>
        <a:defRPr sz="2200">
          <a:solidFill>
            <a:schemeClr val="tx1"/>
          </a:solidFill>
          <a:latin typeface="+mn-lt"/>
          <a:ea typeface="ヒラギノ角ゴ Pro W3" pitchFamily="-97"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97"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97"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97"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0354" name="Picture 2" descr="Monarch_PPT_Background-2"/>
          <p:cNvPicPr>
            <a:picLocks noChangeAspect="1" noChangeArrowheads="1"/>
          </p:cNvPicPr>
          <p:nvPr userDrawn="1"/>
        </p:nvPicPr>
        <p:blipFill>
          <a:blip r:embed="rId13"/>
          <a:srcRect/>
          <a:stretch>
            <a:fillRect/>
          </a:stretch>
        </p:blipFill>
        <p:spPr bwMode="auto">
          <a:xfrm>
            <a:off x="0" y="0"/>
            <a:ext cx="10094913" cy="7800975"/>
          </a:xfrm>
          <a:prstGeom prst="rect">
            <a:avLst/>
          </a:prstGeom>
          <a:noFill/>
          <a:ln w="9525">
            <a:noFill/>
            <a:miter lim="800000"/>
            <a:headEnd/>
            <a:tailEnd/>
          </a:ln>
        </p:spPr>
      </p:pic>
      <p:sp>
        <p:nvSpPr>
          <p:cNvPr id="100355" name="Rectangle 3"/>
          <p:cNvSpPr>
            <a:spLocks noGrp="1" noChangeArrowheads="1"/>
          </p:cNvSpPr>
          <p:nvPr>
            <p:ph type="title"/>
          </p:nvPr>
        </p:nvSpPr>
        <p:spPr bwMode="auto">
          <a:xfrm>
            <a:off x="334963" y="0"/>
            <a:ext cx="7796212" cy="1381125"/>
          </a:xfrm>
          <a:prstGeom prst="rect">
            <a:avLst/>
          </a:prstGeom>
          <a:noFill/>
          <a:ln w="9525">
            <a:noFill/>
            <a:miter lim="800000"/>
            <a:headEnd/>
            <a:tailEnd/>
          </a:ln>
          <a:effectLst/>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0356" name="Rectangle 4"/>
          <p:cNvSpPr>
            <a:spLocks noGrp="1" noChangeArrowheads="1"/>
          </p:cNvSpPr>
          <p:nvPr>
            <p:ph type="body" idx="1"/>
          </p:nvPr>
        </p:nvSpPr>
        <p:spPr bwMode="auto">
          <a:xfrm>
            <a:off x="503238" y="1812925"/>
            <a:ext cx="9051925" cy="5268913"/>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7" name="Text Box 5"/>
          <p:cNvSpPr txBox="1">
            <a:spLocks noChangeArrowheads="1"/>
          </p:cNvSpPr>
          <p:nvPr userDrawn="1"/>
        </p:nvSpPr>
        <p:spPr bwMode="auto">
          <a:xfrm>
            <a:off x="6792913" y="7394575"/>
            <a:ext cx="2884487" cy="225425"/>
          </a:xfrm>
          <a:prstGeom prst="rect">
            <a:avLst/>
          </a:prstGeom>
          <a:noFill/>
          <a:ln w="9525" algn="ctr">
            <a:noFill/>
            <a:miter lim="800000"/>
            <a:headEnd/>
            <a:tailEnd/>
          </a:ln>
          <a:effectLst/>
        </p:spPr>
        <p:txBody>
          <a:bodyPr lIns="101882" tIns="50941" rIns="101882" bIns="50941">
            <a:spAutoFit/>
          </a:bodyPr>
          <a:lstStyle/>
          <a:p>
            <a:pPr algn="l" defTabSz="1019175">
              <a:spcBef>
                <a:spcPct val="50000"/>
              </a:spcBef>
            </a:pPr>
            <a:r>
              <a:rPr lang="en-US" sz="800" b="0">
                <a:solidFill>
                  <a:schemeClr val="tx1"/>
                </a:solidFill>
              </a:rPr>
              <a:t>Copyright © 2009 Ann Schleck &amp; Co. All rights reserved.</a:t>
            </a:r>
          </a:p>
        </p:txBody>
      </p:sp>
      <p:sp>
        <p:nvSpPr>
          <p:cNvPr id="100358" name="Text Box 6"/>
          <p:cNvSpPr txBox="1">
            <a:spLocks noChangeArrowheads="1"/>
          </p:cNvSpPr>
          <p:nvPr userDrawn="1"/>
        </p:nvSpPr>
        <p:spPr bwMode="auto">
          <a:xfrm>
            <a:off x="6670675" y="7381875"/>
            <a:ext cx="3219450" cy="238125"/>
          </a:xfrm>
          <a:prstGeom prst="rect">
            <a:avLst/>
          </a:prstGeom>
          <a:noFill/>
          <a:ln w="9525" algn="ctr">
            <a:noFill/>
            <a:miter lim="800000"/>
            <a:headEnd/>
            <a:tailEnd/>
          </a:ln>
          <a:effectLst/>
        </p:spPr>
        <p:txBody>
          <a:bodyPr lIns="101882" tIns="50941" rIns="101882" bIns="50941">
            <a:spAutoFit/>
          </a:bodyPr>
          <a:lstStyle/>
          <a:p>
            <a:pPr defTabSz="1019175">
              <a:spcBef>
                <a:spcPct val="50000"/>
              </a:spcBef>
            </a:pPr>
            <a:fld id="{B212602F-5901-40FA-96D8-B16D61891F75}" type="slidenum">
              <a:rPr lang="en-US" sz="900" b="0">
                <a:solidFill>
                  <a:schemeClr val="tx1"/>
                </a:solidFill>
              </a:rPr>
              <a:pPr defTabSz="1019175">
                <a:spcBef>
                  <a:spcPct val="50000"/>
                </a:spcBef>
              </a:pPr>
              <a:t>‹#›</a:t>
            </a:fld>
            <a:endParaRPr lang="en-US" sz="900" b="0">
              <a:solidFill>
                <a:schemeClr val="tx1"/>
              </a:solidFill>
            </a:endParaRPr>
          </a:p>
        </p:txBody>
      </p:sp>
      <p:sp>
        <p:nvSpPr>
          <p:cNvPr id="14" name="TextBox 13"/>
          <p:cNvSpPr txBox="1">
            <a:spLocks noChangeArrowheads="1"/>
          </p:cNvSpPr>
          <p:nvPr userDrawn="1"/>
        </p:nvSpPr>
        <p:spPr bwMode="auto">
          <a:xfrm>
            <a:off x="427038" y="7429500"/>
            <a:ext cx="7954962" cy="450850"/>
          </a:xfrm>
          <a:prstGeom prst="rect">
            <a:avLst/>
          </a:prstGeom>
          <a:noFill/>
          <a:ln w="9525">
            <a:noFill/>
            <a:miter lim="800000"/>
            <a:headEnd/>
            <a:tailEnd/>
          </a:ln>
        </p:spPr>
        <p:txBody>
          <a:bodyPr lIns="101882" tIns="50941" rIns="101882" bIns="50941">
            <a:spAutoFit/>
          </a:bodyPr>
          <a:lstStyle/>
          <a:p>
            <a:pPr algn="l" defTabSz="1019175"/>
            <a:r>
              <a:rPr lang="en-US" sz="1400" baseline="30000">
                <a:solidFill>
                  <a:schemeClr val="tx1"/>
                </a:solidFill>
              </a:rPr>
              <a:t>FOR DEALER AND INSTITUTIONAL USE ONLY. Should not be shown, quoted, or distributed to the public.</a:t>
            </a:r>
          </a:p>
          <a:p>
            <a:pPr defTabSz="1019175"/>
            <a:endParaRPr lang="en-US" sz="1400">
              <a:solidFill>
                <a:schemeClr val="tx1"/>
              </a:solidFill>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1019175" rtl="0" fontAlgn="base">
        <a:spcBef>
          <a:spcPct val="0"/>
        </a:spcBef>
        <a:spcAft>
          <a:spcPct val="0"/>
        </a:spcAft>
        <a:defRPr sz="2500">
          <a:solidFill>
            <a:schemeClr val="bg1"/>
          </a:solidFill>
          <a:latin typeface="+mj-lt"/>
          <a:ea typeface="+mj-ea"/>
          <a:cs typeface="+mj-cs"/>
        </a:defRPr>
      </a:lvl1pPr>
      <a:lvl2pPr algn="l" defTabSz="1019175" rtl="0" fontAlgn="base">
        <a:spcBef>
          <a:spcPct val="0"/>
        </a:spcBef>
        <a:spcAft>
          <a:spcPct val="0"/>
        </a:spcAft>
        <a:defRPr sz="2500">
          <a:solidFill>
            <a:schemeClr val="bg1"/>
          </a:solidFill>
          <a:latin typeface="Arial" charset="0"/>
        </a:defRPr>
      </a:lvl2pPr>
      <a:lvl3pPr algn="l" defTabSz="1019175" rtl="0" fontAlgn="base">
        <a:spcBef>
          <a:spcPct val="0"/>
        </a:spcBef>
        <a:spcAft>
          <a:spcPct val="0"/>
        </a:spcAft>
        <a:defRPr sz="2500">
          <a:solidFill>
            <a:schemeClr val="bg1"/>
          </a:solidFill>
          <a:latin typeface="Arial" charset="0"/>
        </a:defRPr>
      </a:lvl3pPr>
      <a:lvl4pPr algn="l" defTabSz="1019175" rtl="0" fontAlgn="base">
        <a:spcBef>
          <a:spcPct val="0"/>
        </a:spcBef>
        <a:spcAft>
          <a:spcPct val="0"/>
        </a:spcAft>
        <a:defRPr sz="2500">
          <a:solidFill>
            <a:schemeClr val="bg1"/>
          </a:solidFill>
          <a:latin typeface="Arial" charset="0"/>
        </a:defRPr>
      </a:lvl4pPr>
      <a:lvl5pPr algn="l" defTabSz="1019175" rtl="0" fontAlgn="base">
        <a:spcBef>
          <a:spcPct val="0"/>
        </a:spcBef>
        <a:spcAft>
          <a:spcPct val="0"/>
        </a:spcAft>
        <a:defRPr sz="2500">
          <a:solidFill>
            <a:schemeClr val="bg1"/>
          </a:solidFill>
          <a:latin typeface="Arial" charset="0"/>
        </a:defRPr>
      </a:lvl5pPr>
      <a:lvl6pPr marL="457200" algn="l" defTabSz="1019175" rtl="0" fontAlgn="base">
        <a:spcBef>
          <a:spcPct val="0"/>
        </a:spcBef>
        <a:spcAft>
          <a:spcPct val="0"/>
        </a:spcAft>
        <a:defRPr sz="2500">
          <a:solidFill>
            <a:schemeClr val="bg1"/>
          </a:solidFill>
          <a:latin typeface="Arial" charset="0"/>
        </a:defRPr>
      </a:lvl6pPr>
      <a:lvl7pPr marL="914400" algn="l" defTabSz="1019175" rtl="0" fontAlgn="base">
        <a:spcBef>
          <a:spcPct val="0"/>
        </a:spcBef>
        <a:spcAft>
          <a:spcPct val="0"/>
        </a:spcAft>
        <a:defRPr sz="2500">
          <a:solidFill>
            <a:schemeClr val="bg1"/>
          </a:solidFill>
          <a:latin typeface="Arial" charset="0"/>
        </a:defRPr>
      </a:lvl7pPr>
      <a:lvl8pPr marL="1371600" algn="l" defTabSz="1019175" rtl="0" fontAlgn="base">
        <a:spcBef>
          <a:spcPct val="0"/>
        </a:spcBef>
        <a:spcAft>
          <a:spcPct val="0"/>
        </a:spcAft>
        <a:defRPr sz="2500">
          <a:solidFill>
            <a:schemeClr val="bg1"/>
          </a:solidFill>
          <a:latin typeface="Arial" charset="0"/>
        </a:defRPr>
      </a:lvl8pPr>
      <a:lvl9pPr marL="1828800" algn="l" defTabSz="1019175" rtl="0" fontAlgn="base">
        <a:spcBef>
          <a:spcPct val="0"/>
        </a:spcBef>
        <a:spcAft>
          <a:spcPct val="0"/>
        </a:spcAft>
        <a:defRPr sz="2500">
          <a:solidFill>
            <a:schemeClr val="bg1"/>
          </a:solidFill>
          <a:latin typeface="Arial" charset="0"/>
        </a:defRPr>
      </a:lvl9pPr>
    </p:titleStyle>
    <p:bodyStyle>
      <a:lvl1pPr marL="258763" indent="-258763" algn="l" defTabSz="1019175" rtl="0" fontAlgn="base">
        <a:spcBef>
          <a:spcPct val="0"/>
        </a:spcBef>
        <a:spcAft>
          <a:spcPct val="35000"/>
        </a:spcAft>
        <a:buClr>
          <a:schemeClr val="bg2"/>
        </a:buClr>
        <a:buChar char="•"/>
        <a:defRPr sz="2000">
          <a:solidFill>
            <a:schemeClr val="tx1"/>
          </a:solidFill>
          <a:latin typeface="+mn-lt"/>
          <a:ea typeface="+mn-ea"/>
          <a:cs typeface="+mn-cs"/>
        </a:defRPr>
      </a:lvl1pPr>
      <a:lvl2pPr marL="698500" indent="-188913" algn="l" defTabSz="1019175" rtl="0" fontAlgn="base">
        <a:spcBef>
          <a:spcPct val="0"/>
        </a:spcBef>
        <a:spcAft>
          <a:spcPct val="35000"/>
        </a:spcAft>
        <a:buClr>
          <a:schemeClr val="bg2"/>
        </a:buClr>
        <a:buFont typeface="Arial" charset="0"/>
        <a:buChar char="–"/>
        <a:defRPr>
          <a:solidFill>
            <a:schemeClr val="tx1"/>
          </a:solidFill>
          <a:latin typeface="+mn-lt"/>
        </a:defRPr>
      </a:lvl2pPr>
      <a:lvl3pPr marL="1019175" indent="-130175" algn="l" defTabSz="1019175" rtl="0" fontAlgn="base">
        <a:spcBef>
          <a:spcPct val="0"/>
        </a:spcBef>
        <a:spcAft>
          <a:spcPct val="35000"/>
        </a:spcAft>
        <a:buChar char="•"/>
        <a:defRPr>
          <a:solidFill>
            <a:schemeClr val="tx1"/>
          </a:solidFill>
          <a:latin typeface="+mn-lt"/>
        </a:defRPr>
      </a:lvl3pPr>
      <a:lvl4pPr marL="1782763" indent="-254000" algn="l" defTabSz="1019175" rtl="0" fontAlgn="base">
        <a:spcBef>
          <a:spcPct val="0"/>
        </a:spcBef>
        <a:spcAft>
          <a:spcPct val="35000"/>
        </a:spcAft>
        <a:buChar char="–"/>
        <a:defRPr sz="1600">
          <a:solidFill>
            <a:schemeClr val="tx1"/>
          </a:solidFill>
          <a:latin typeface="+mn-lt"/>
        </a:defRPr>
      </a:lvl4pPr>
      <a:lvl5pPr marL="2292350" indent="-254000" algn="l" defTabSz="1019175" rtl="0" fontAlgn="base">
        <a:spcBef>
          <a:spcPct val="0"/>
        </a:spcBef>
        <a:spcAft>
          <a:spcPct val="35000"/>
        </a:spcAft>
        <a:buChar char="»"/>
        <a:defRPr sz="1600">
          <a:solidFill>
            <a:schemeClr val="tx1"/>
          </a:solidFill>
          <a:latin typeface="+mn-lt"/>
        </a:defRPr>
      </a:lvl5pPr>
      <a:lvl6pPr marL="2749550" indent="-254000" algn="l" defTabSz="1019175" rtl="0" fontAlgn="base">
        <a:spcBef>
          <a:spcPct val="0"/>
        </a:spcBef>
        <a:spcAft>
          <a:spcPct val="35000"/>
        </a:spcAft>
        <a:buChar char="»"/>
        <a:defRPr sz="1600">
          <a:solidFill>
            <a:schemeClr val="tx1"/>
          </a:solidFill>
          <a:latin typeface="+mn-lt"/>
        </a:defRPr>
      </a:lvl6pPr>
      <a:lvl7pPr marL="3206750" indent="-254000" algn="l" defTabSz="1019175" rtl="0" fontAlgn="base">
        <a:spcBef>
          <a:spcPct val="0"/>
        </a:spcBef>
        <a:spcAft>
          <a:spcPct val="35000"/>
        </a:spcAft>
        <a:buChar char="»"/>
        <a:defRPr sz="1600">
          <a:solidFill>
            <a:schemeClr val="tx1"/>
          </a:solidFill>
          <a:latin typeface="+mn-lt"/>
        </a:defRPr>
      </a:lvl7pPr>
      <a:lvl8pPr marL="3663950" indent="-254000" algn="l" defTabSz="1019175" rtl="0" fontAlgn="base">
        <a:spcBef>
          <a:spcPct val="0"/>
        </a:spcBef>
        <a:spcAft>
          <a:spcPct val="35000"/>
        </a:spcAft>
        <a:buChar char="»"/>
        <a:defRPr sz="1600">
          <a:solidFill>
            <a:schemeClr val="tx1"/>
          </a:solidFill>
          <a:latin typeface="+mn-lt"/>
        </a:defRPr>
      </a:lvl8pPr>
      <a:lvl9pPr marL="4121150" indent="-254000" algn="l" defTabSz="1019175" rtl="0" fontAlgn="base">
        <a:spcBef>
          <a:spcPct val="0"/>
        </a:spcBef>
        <a:spcAft>
          <a:spcPct val="35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8786" name="Picture 2" descr="Monarch_PPT_Background-3"/>
          <p:cNvPicPr>
            <a:picLocks noChangeAspect="1" noChangeArrowheads="1"/>
          </p:cNvPicPr>
          <p:nvPr userDrawn="1"/>
        </p:nvPicPr>
        <p:blipFill>
          <a:blip r:embed="rId13"/>
          <a:srcRect/>
          <a:stretch>
            <a:fillRect/>
          </a:stretch>
        </p:blipFill>
        <p:spPr bwMode="auto">
          <a:xfrm>
            <a:off x="0" y="0"/>
            <a:ext cx="10085388" cy="7797800"/>
          </a:xfrm>
          <a:prstGeom prst="rect">
            <a:avLst/>
          </a:prstGeom>
          <a:noFill/>
          <a:ln w="9525">
            <a:noFill/>
            <a:miter lim="800000"/>
            <a:headEnd/>
            <a:tailEnd/>
          </a:ln>
        </p:spPr>
      </p:pic>
      <p:sp>
        <p:nvSpPr>
          <p:cNvPr id="14" name="TextBox 13"/>
          <p:cNvSpPr txBox="1">
            <a:spLocks noChangeArrowheads="1"/>
          </p:cNvSpPr>
          <p:nvPr userDrawn="1"/>
        </p:nvSpPr>
        <p:spPr bwMode="auto">
          <a:xfrm>
            <a:off x="2147888" y="6934200"/>
            <a:ext cx="7954962" cy="450850"/>
          </a:xfrm>
          <a:prstGeom prst="rect">
            <a:avLst/>
          </a:prstGeom>
          <a:noFill/>
          <a:ln w="9525">
            <a:noFill/>
            <a:miter lim="800000"/>
            <a:headEnd/>
            <a:tailEnd/>
          </a:ln>
        </p:spPr>
        <p:txBody>
          <a:bodyPr lIns="101882" tIns="50941" rIns="101882" bIns="50941">
            <a:spAutoFit/>
          </a:bodyPr>
          <a:lstStyle/>
          <a:p>
            <a:pPr algn="l" defTabSz="1019175"/>
            <a:r>
              <a:rPr lang="en-US" sz="1400" baseline="30000"/>
              <a:t>FOR DEALER AND INSTITUTIONAL USE ONLY. Should not be shown, quoted, or distributed to the public.</a:t>
            </a:r>
          </a:p>
          <a:p>
            <a:pPr defTabSz="1019175"/>
            <a:endParaRPr lang="en-US" sz="140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1019175" rtl="0" fontAlgn="base">
        <a:spcBef>
          <a:spcPct val="0"/>
        </a:spcBef>
        <a:spcAft>
          <a:spcPct val="0"/>
        </a:spcAft>
        <a:defRPr sz="4900">
          <a:solidFill>
            <a:schemeClr val="tx2"/>
          </a:solidFill>
          <a:latin typeface="+mj-lt"/>
          <a:ea typeface="+mj-ea"/>
          <a:cs typeface="+mj-cs"/>
        </a:defRPr>
      </a:lvl1pPr>
      <a:lvl2pPr algn="ctr" defTabSz="1019175" rtl="0" fontAlgn="base">
        <a:spcBef>
          <a:spcPct val="0"/>
        </a:spcBef>
        <a:spcAft>
          <a:spcPct val="0"/>
        </a:spcAft>
        <a:defRPr sz="4900">
          <a:solidFill>
            <a:schemeClr val="tx2"/>
          </a:solidFill>
          <a:latin typeface="Arial" charset="0"/>
        </a:defRPr>
      </a:lvl2pPr>
      <a:lvl3pPr algn="ctr" defTabSz="1019175" rtl="0" fontAlgn="base">
        <a:spcBef>
          <a:spcPct val="0"/>
        </a:spcBef>
        <a:spcAft>
          <a:spcPct val="0"/>
        </a:spcAft>
        <a:defRPr sz="4900">
          <a:solidFill>
            <a:schemeClr val="tx2"/>
          </a:solidFill>
          <a:latin typeface="Arial" charset="0"/>
        </a:defRPr>
      </a:lvl3pPr>
      <a:lvl4pPr algn="ctr" defTabSz="1019175" rtl="0" fontAlgn="base">
        <a:spcBef>
          <a:spcPct val="0"/>
        </a:spcBef>
        <a:spcAft>
          <a:spcPct val="0"/>
        </a:spcAft>
        <a:defRPr sz="4900">
          <a:solidFill>
            <a:schemeClr val="tx2"/>
          </a:solidFill>
          <a:latin typeface="Arial" charset="0"/>
        </a:defRPr>
      </a:lvl4pPr>
      <a:lvl5pPr algn="ctr" defTabSz="1019175" rtl="0" fontAlgn="base">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fontAlgn="base">
        <a:spcBef>
          <a:spcPct val="20000"/>
        </a:spcBef>
        <a:spcAft>
          <a:spcPct val="0"/>
        </a:spcAft>
        <a:buChar char="•"/>
        <a:defRPr sz="3600">
          <a:solidFill>
            <a:schemeClr val="tx1"/>
          </a:solidFill>
          <a:latin typeface="+mn-lt"/>
          <a:ea typeface="+mn-ea"/>
          <a:cs typeface="+mn-cs"/>
        </a:defRPr>
      </a:lvl1pPr>
      <a:lvl2pPr marL="827088" indent="-317500" algn="l" defTabSz="1019175" rtl="0" fontAlgn="base">
        <a:spcBef>
          <a:spcPct val="20000"/>
        </a:spcBef>
        <a:spcAft>
          <a:spcPct val="0"/>
        </a:spcAft>
        <a:buChar char="–"/>
        <a:defRPr sz="3100">
          <a:solidFill>
            <a:schemeClr val="tx1"/>
          </a:solidFill>
          <a:latin typeface="+mn-lt"/>
        </a:defRPr>
      </a:lvl2pPr>
      <a:lvl3pPr marL="1273175" indent="-254000" algn="l" defTabSz="1019175" rtl="0" fontAlgn="base">
        <a:spcBef>
          <a:spcPct val="20000"/>
        </a:spcBef>
        <a:spcAft>
          <a:spcPct val="0"/>
        </a:spcAft>
        <a:buChar char="•"/>
        <a:defRPr sz="2700">
          <a:solidFill>
            <a:schemeClr val="tx1"/>
          </a:solidFill>
          <a:latin typeface="+mn-lt"/>
        </a:defRPr>
      </a:lvl3pPr>
      <a:lvl4pPr marL="1782763" indent="-254000" algn="l" defTabSz="1019175" rtl="0" fontAlgn="base">
        <a:spcBef>
          <a:spcPct val="20000"/>
        </a:spcBef>
        <a:spcAft>
          <a:spcPct val="0"/>
        </a:spcAft>
        <a:buChar char="–"/>
        <a:defRPr sz="2200">
          <a:solidFill>
            <a:schemeClr val="tx1"/>
          </a:solidFill>
          <a:latin typeface="+mn-lt"/>
        </a:defRPr>
      </a:lvl4pPr>
      <a:lvl5pPr marL="2292350" indent="-254000" algn="l" defTabSz="1019175" rtl="0" fontAlgn="base">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bwMode="auto">
          <a:xfrm>
            <a:off x="503238" y="1812925"/>
            <a:ext cx="9051925" cy="5268913"/>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5171" name="Picture 8" descr="BenchFee_cover.jpg"/>
          <p:cNvPicPr>
            <a:picLocks noChangeAspect="1"/>
          </p:cNvPicPr>
          <p:nvPr/>
        </p:nvPicPr>
        <p:blipFill>
          <a:blip r:embed="rId13"/>
          <a:srcRect/>
          <a:stretch>
            <a:fillRect/>
          </a:stretch>
        </p:blipFill>
        <p:spPr bwMode="auto">
          <a:xfrm>
            <a:off x="0" y="0"/>
            <a:ext cx="10058400" cy="7772400"/>
          </a:xfrm>
          <a:prstGeom prst="rect">
            <a:avLst/>
          </a:prstGeom>
          <a:noFill/>
          <a:ln w="9525">
            <a:noFill/>
            <a:miter lim="800000"/>
            <a:headEnd/>
            <a:tailEnd/>
          </a:ln>
        </p:spPr>
      </p:pic>
      <p:sp>
        <p:nvSpPr>
          <p:cNvPr id="14" name="TextBox 13"/>
          <p:cNvSpPr txBox="1">
            <a:spLocks noChangeArrowheads="1"/>
          </p:cNvSpPr>
          <p:nvPr/>
        </p:nvSpPr>
        <p:spPr bwMode="auto">
          <a:xfrm>
            <a:off x="46038" y="7391400"/>
            <a:ext cx="5516562" cy="587375"/>
          </a:xfrm>
          <a:prstGeom prst="rect">
            <a:avLst/>
          </a:prstGeom>
          <a:noFill/>
          <a:ln w="9525">
            <a:noFill/>
            <a:miter lim="800000"/>
            <a:headEnd/>
            <a:tailEnd/>
          </a:ln>
        </p:spPr>
        <p:txBody>
          <a:bodyPr lIns="101882" tIns="50941" rIns="101882" bIns="50941">
            <a:spAutoFit/>
          </a:bodyPr>
          <a:lstStyle/>
          <a:p>
            <a:pPr algn="l" defTabSz="1019175"/>
            <a:r>
              <a:rPr lang="en-US" sz="1400" baseline="30000">
                <a:solidFill>
                  <a:schemeClr val="tx1"/>
                </a:solidFill>
              </a:rPr>
              <a:t>FOR DEALER AND INSTITUTIONAL USE ONLY. Should not be shown, quoted, or distributed to the public.</a:t>
            </a:r>
          </a:p>
          <a:p>
            <a:pPr defTabSz="1019175"/>
            <a:endParaRPr lang="en-US" sz="1400">
              <a:solidFill>
                <a:schemeClr val="tx1"/>
              </a:solidFill>
            </a:endParaRPr>
          </a:p>
        </p:txBody>
      </p:sp>
      <p:sp>
        <p:nvSpPr>
          <p:cNvPr id="15" name="TextBox 14"/>
          <p:cNvSpPr txBox="1">
            <a:spLocks noChangeArrowheads="1"/>
          </p:cNvSpPr>
          <p:nvPr/>
        </p:nvSpPr>
        <p:spPr bwMode="auto">
          <a:xfrm>
            <a:off x="419100" y="1465263"/>
            <a:ext cx="1400175" cy="346075"/>
          </a:xfrm>
          <a:prstGeom prst="rect">
            <a:avLst/>
          </a:prstGeom>
          <a:noFill/>
          <a:ln w="9525">
            <a:noFill/>
            <a:miter lim="800000"/>
            <a:headEnd/>
            <a:tailEnd/>
          </a:ln>
        </p:spPr>
        <p:txBody>
          <a:bodyPr wrap="none" lIns="101882" tIns="50941" rIns="101882" bIns="50941">
            <a:spAutoFit/>
          </a:bodyPr>
          <a:lstStyle/>
          <a:p>
            <a:pPr algn="l" defTabSz="1019175"/>
            <a:r>
              <a:rPr lang="en-US" sz="1600" b="0">
                <a:solidFill>
                  <a:srgbClr val="000000"/>
                </a:solidFill>
              </a:rPr>
              <a:t>Advanced (k)</a:t>
            </a:r>
          </a:p>
        </p:txBody>
      </p:sp>
      <p:sp>
        <p:nvSpPr>
          <p:cNvPr id="135174" name="Rectangle 2"/>
          <p:cNvSpPr>
            <a:spLocks noGrp="1" noChangeArrowheads="1"/>
          </p:cNvSpPr>
          <p:nvPr>
            <p:ph type="title"/>
          </p:nvPr>
        </p:nvSpPr>
        <p:spPr bwMode="auto">
          <a:xfrm>
            <a:off x="503238" y="0"/>
            <a:ext cx="7794625" cy="1381125"/>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1019175" rtl="0" fontAlgn="base">
        <a:spcBef>
          <a:spcPct val="0"/>
        </a:spcBef>
        <a:spcAft>
          <a:spcPct val="0"/>
        </a:spcAft>
        <a:defRPr sz="2500">
          <a:solidFill>
            <a:srgbClr val="5B87B8"/>
          </a:solidFill>
          <a:latin typeface="+mj-lt"/>
          <a:ea typeface="+mj-ea"/>
          <a:cs typeface="+mj-cs"/>
        </a:defRPr>
      </a:lvl1pPr>
      <a:lvl2pPr algn="l" defTabSz="1019175" rtl="0" fontAlgn="base">
        <a:spcBef>
          <a:spcPct val="0"/>
        </a:spcBef>
        <a:spcAft>
          <a:spcPct val="0"/>
        </a:spcAft>
        <a:defRPr sz="2500">
          <a:solidFill>
            <a:srgbClr val="5B87B8"/>
          </a:solidFill>
          <a:latin typeface="Arial" charset="0"/>
          <a:ea typeface="ヒラギノ角ゴ Pro W3" pitchFamily="-97" charset="-128"/>
        </a:defRPr>
      </a:lvl2pPr>
      <a:lvl3pPr algn="l" defTabSz="1019175" rtl="0" fontAlgn="base">
        <a:spcBef>
          <a:spcPct val="0"/>
        </a:spcBef>
        <a:spcAft>
          <a:spcPct val="0"/>
        </a:spcAft>
        <a:defRPr sz="2500">
          <a:solidFill>
            <a:srgbClr val="5B87B8"/>
          </a:solidFill>
          <a:latin typeface="Arial" charset="0"/>
          <a:ea typeface="ヒラギノ角ゴ Pro W3" pitchFamily="-97" charset="-128"/>
        </a:defRPr>
      </a:lvl3pPr>
      <a:lvl4pPr algn="l" defTabSz="1019175" rtl="0" fontAlgn="base">
        <a:spcBef>
          <a:spcPct val="0"/>
        </a:spcBef>
        <a:spcAft>
          <a:spcPct val="0"/>
        </a:spcAft>
        <a:defRPr sz="2500">
          <a:solidFill>
            <a:srgbClr val="5B87B8"/>
          </a:solidFill>
          <a:latin typeface="Arial" charset="0"/>
          <a:ea typeface="ヒラギノ角ゴ Pro W3" pitchFamily="-97" charset="-128"/>
        </a:defRPr>
      </a:lvl4pPr>
      <a:lvl5pPr algn="l" defTabSz="1019175" rtl="0" fontAlgn="base">
        <a:spcBef>
          <a:spcPct val="0"/>
        </a:spcBef>
        <a:spcAft>
          <a:spcPct val="0"/>
        </a:spcAft>
        <a:defRPr sz="2500">
          <a:solidFill>
            <a:srgbClr val="5B87B8"/>
          </a:solidFill>
          <a:latin typeface="Arial" charset="0"/>
          <a:ea typeface="ヒラギノ角ゴ Pro W3" pitchFamily="-97" charset="-128"/>
        </a:defRPr>
      </a:lvl5pPr>
      <a:lvl6pPr marL="457200" algn="l" defTabSz="1019175" rtl="0" fontAlgn="base">
        <a:spcBef>
          <a:spcPct val="0"/>
        </a:spcBef>
        <a:spcAft>
          <a:spcPct val="0"/>
        </a:spcAft>
        <a:defRPr sz="2500">
          <a:solidFill>
            <a:srgbClr val="5B87B8"/>
          </a:solidFill>
          <a:latin typeface="Arial" charset="0"/>
          <a:ea typeface="ヒラギノ角ゴ Pro W3" pitchFamily="-97" charset="-128"/>
        </a:defRPr>
      </a:lvl6pPr>
      <a:lvl7pPr marL="914400" algn="l" defTabSz="1019175" rtl="0" fontAlgn="base">
        <a:spcBef>
          <a:spcPct val="0"/>
        </a:spcBef>
        <a:spcAft>
          <a:spcPct val="0"/>
        </a:spcAft>
        <a:defRPr sz="2500">
          <a:solidFill>
            <a:srgbClr val="5B87B8"/>
          </a:solidFill>
          <a:latin typeface="Arial" charset="0"/>
          <a:ea typeface="ヒラギノ角ゴ Pro W3" pitchFamily="-97" charset="-128"/>
        </a:defRPr>
      </a:lvl7pPr>
      <a:lvl8pPr marL="1371600" algn="l" defTabSz="1019175" rtl="0" fontAlgn="base">
        <a:spcBef>
          <a:spcPct val="0"/>
        </a:spcBef>
        <a:spcAft>
          <a:spcPct val="0"/>
        </a:spcAft>
        <a:defRPr sz="2500">
          <a:solidFill>
            <a:srgbClr val="5B87B8"/>
          </a:solidFill>
          <a:latin typeface="Arial" charset="0"/>
          <a:ea typeface="ヒラギノ角ゴ Pro W3" pitchFamily="-97" charset="-128"/>
        </a:defRPr>
      </a:lvl8pPr>
      <a:lvl9pPr marL="1828800" algn="l" defTabSz="1019175" rtl="0" fontAlgn="base">
        <a:spcBef>
          <a:spcPct val="0"/>
        </a:spcBef>
        <a:spcAft>
          <a:spcPct val="0"/>
        </a:spcAft>
        <a:defRPr sz="2500">
          <a:solidFill>
            <a:srgbClr val="5B87B8"/>
          </a:solidFill>
          <a:latin typeface="Arial" charset="0"/>
          <a:ea typeface="ヒラギノ角ゴ Pro W3" pitchFamily="-97" charset="-128"/>
        </a:defRPr>
      </a:lvl9pPr>
    </p:titleStyle>
    <p:bodyStyle>
      <a:lvl1pPr marL="258763" indent="-258763" algn="l" defTabSz="1019175" rtl="0" fontAlgn="base">
        <a:spcBef>
          <a:spcPct val="0"/>
        </a:spcBef>
        <a:spcAft>
          <a:spcPct val="35000"/>
        </a:spcAft>
        <a:buClr>
          <a:schemeClr val="bg2"/>
        </a:buClr>
        <a:buChar char="•"/>
        <a:defRPr sz="2000">
          <a:solidFill>
            <a:schemeClr val="tx1"/>
          </a:solidFill>
          <a:latin typeface="+mn-lt"/>
          <a:ea typeface="+mn-ea"/>
          <a:cs typeface="+mn-cs"/>
        </a:defRPr>
      </a:lvl1pPr>
      <a:lvl2pPr marL="698500" indent="-188913" algn="l" defTabSz="1019175" rtl="0" fontAlgn="base">
        <a:spcBef>
          <a:spcPct val="0"/>
        </a:spcBef>
        <a:spcAft>
          <a:spcPct val="35000"/>
        </a:spcAft>
        <a:buClr>
          <a:schemeClr val="bg2"/>
        </a:buClr>
        <a:buFont typeface="Arial" charset="0"/>
        <a:buChar char="–"/>
        <a:defRPr>
          <a:solidFill>
            <a:schemeClr val="tx1"/>
          </a:solidFill>
          <a:latin typeface="+mn-lt"/>
          <a:ea typeface="+mn-ea"/>
        </a:defRPr>
      </a:lvl2pPr>
      <a:lvl3pPr marL="1019175" indent="-130175" algn="l" defTabSz="1019175" rtl="0" fontAlgn="base">
        <a:spcBef>
          <a:spcPct val="0"/>
        </a:spcBef>
        <a:spcAft>
          <a:spcPct val="35000"/>
        </a:spcAft>
        <a:buChar char="•"/>
        <a:defRPr>
          <a:solidFill>
            <a:schemeClr val="tx1"/>
          </a:solidFill>
          <a:latin typeface="+mn-lt"/>
          <a:ea typeface="+mn-ea"/>
        </a:defRPr>
      </a:lvl3pPr>
      <a:lvl4pPr marL="1782763" indent="-254000" algn="l" defTabSz="1019175" rtl="0" fontAlgn="base">
        <a:spcBef>
          <a:spcPct val="0"/>
        </a:spcBef>
        <a:spcAft>
          <a:spcPct val="35000"/>
        </a:spcAft>
        <a:buChar char="–"/>
        <a:defRPr sz="1600">
          <a:solidFill>
            <a:schemeClr val="tx1"/>
          </a:solidFill>
          <a:latin typeface="+mn-lt"/>
          <a:ea typeface="+mn-ea"/>
        </a:defRPr>
      </a:lvl4pPr>
      <a:lvl5pPr marL="2292350" indent="-254000" algn="l" defTabSz="1019175" rtl="0" fontAlgn="base">
        <a:spcBef>
          <a:spcPct val="0"/>
        </a:spcBef>
        <a:spcAft>
          <a:spcPct val="35000"/>
        </a:spcAft>
        <a:buChar char="»"/>
        <a:defRPr sz="1600">
          <a:solidFill>
            <a:schemeClr val="tx1"/>
          </a:solidFill>
          <a:latin typeface="+mn-lt"/>
          <a:ea typeface="+mn-ea"/>
        </a:defRPr>
      </a:lvl5pPr>
      <a:lvl6pPr marL="2749550" indent="-254000" algn="l" defTabSz="1019175" rtl="0" fontAlgn="base">
        <a:spcBef>
          <a:spcPct val="0"/>
        </a:spcBef>
        <a:spcAft>
          <a:spcPct val="35000"/>
        </a:spcAft>
        <a:buChar char="»"/>
        <a:defRPr sz="1600">
          <a:solidFill>
            <a:schemeClr val="tx1"/>
          </a:solidFill>
          <a:latin typeface="+mn-lt"/>
          <a:ea typeface="+mn-ea"/>
        </a:defRPr>
      </a:lvl6pPr>
      <a:lvl7pPr marL="3206750" indent="-254000" algn="l" defTabSz="1019175" rtl="0" fontAlgn="base">
        <a:spcBef>
          <a:spcPct val="0"/>
        </a:spcBef>
        <a:spcAft>
          <a:spcPct val="35000"/>
        </a:spcAft>
        <a:buChar char="»"/>
        <a:defRPr sz="1600">
          <a:solidFill>
            <a:schemeClr val="tx1"/>
          </a:solidFill>
          <a:latin typeface="+mn-lt"/>
          <a:ea typeface="+mn-ea"/>
        </a:defRPr>
      </a:lvl7pPr>
      <a:lvl8pPr marL="3663950" indent="-254000" algn="l" defTabSz="1019175" rtl="0" fontAlgn="base">
        <a:spcBef>
          <a:spcPct val="0"/>
        </a:spcBef>
        <a:spcAft>
          <a:spcPct val="35000"/>
        </a:spcAft>
        <a:buChar char="»"/>
        <a:defRPr sz="1600">
          <a:solidFill>
            <a:schemeClr val="tx1"/>
          </a:solidFill>
          <a:latin typeface="+mn-lt"/>
          <a:ea typeface="+mn-ea"/>
        </a:defRPr>
      </a:lvl8pPr>
      <a:lvl9pPr marL="4121150" indent="-254000" algn="l" defTabSz="1019175" rtl="0" fontAlgn="base">
        <a:spcBef>
          <a:spcPct val="0"/>
        </a:spcBef>
        <a:spcAft>
          <a:spcPct val="3500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txBox="1">
            <a:spLocks noChangeArrowheads="1"/>
          </p:cNvSpPr>
          <p:nvPr/>
        </p:nvSpPr>
        <p:spPr bwMode="auto">
          <a:xfrm>
            <a:off x="3184525" y="2073275"/>
            <a:ext cx="6623050" cy="1727200"/>
          </a:xfrm>
          <a:prstGeom prst="rect">
            <a:avLst/>
          </a:prstGeom>
          <a:noFill/>
          <a:ln w="9525">
            <a:noFill/>
            <a:miter lim="800000"/>
            <a:headEnd/>
            <a:tailEnd/>
          </a:ln>
        </p:spPr>
        <p:txBody>
          <a:bodyPr lIns="101882" tIns="50941" rIns="101882" bIns="50941" anchor="ctr"/>
          <a:lstStyle/>
          <a:p>
            <a:pPr defTabSz="1019175"/>
            <a:r>
              <a:rPr lang="en-US" sz="2900" b="0"/>
              <a:t>Benchmarking advisor fees </a:t>
            </a:r>
            <a:br>
              <a:rPr lang="en-US" sz="2900" b="0"/>
            </a:br>
            <a:r>
              <a:rPr lang="en-US" sz="2900" b="0"/>
              <a:t>and services</a:t>
            </a:r>
          </a:p>
        </p:txBody>
      </p:sp>
      <p:sp>
        <p:nvSpPr>
          <p:cNvPr id="136195" name="Text Box 3"/>
          <p:cNvSpPr txBox="1">
            <a:spLocks noChangeArrowheads="1"/>
          </p:cNvSpPr>
          <p:nvPr/>
        </p:nvSpPr>
        <p:spPr bwMode="auto">
          <a:xfrm>
            <a:off x="8915400" y="7299325"/>
            <a:ext cx="952500" cy="244475"/>
          </a:xfrm>
          <a:prstGeom prst="rect">
            <a:avLst/>
          </a:prstGeom>
          <a:noFill/>
          <a:ln w="9525" algn="ctr">
            <a:noFill/>
            <a:miter lim="800000"/>
            <a:headEnd/>
            <a:tailEnd/>
          </a:ln>
          <a:effectLst/>
        </p:spPr>
        <p:txBody>
          <a:bodyPr wrap="none">
            <a:spAutoFit/>
          </a:bodyPr>
          <a:lstStyle/>
          <a:p>
            <a:pPr algn="l"/>
            <a:r>
              <a:rPr lang="en-US" sz="1000" b="0">
                <a:solidFill>
                  <a:schemeClr val="tx1"/>
                </a:solidFill>
              </a:rPr>
              <a:t>17362.1  6/09</a:t>
            </a:r>
          </a:p>
        </p:txBody>
      </p:sp>
      <p:grpSp>
        <p:nvGrpSpPr>
          <p:cNvPr id="136196" name="Group 4"/>
          <p:cNvGrpSpPr>
            <a:grpSpLocks/>
          </p:cNvGrpSpPr>
          <p:nvPr/>
        </p:nvGrpSpPr>
        <p:grpSpPr bwMode="auto">
          <a:xfrm>
            <a:off x="168275" y="6629400"/>
            <a:ext cx="5359400" cy="430213"/>
            <a:chOff x="79" y="2675"/>
            <a:chExt cx="5607" cy="282"/>
          </a:xfrm>
        </p:grpSpPr>
        <p:sp>
          <p:nvSpPr>
            <p:cNvPr id="136197" name="Rectangle 5"/>
            <p:cNvSpPr>
              <a:spLocks noChangeArrowheads="1"/>
            </p:cNvSpPr>
            <p:nvPr/>
          </p:nvSpPr>
          <p:spPr bwMode="black">
            <a:xfrm>
              <a:off x="79" y="2693"/>
              <a:ext cx="5603" cy="264"/>
            </a:xfrm>
            <a:prstGeom prst="rect">
              <a:avLst/>
            </a:prstGeom>
            <a:noFill/>
            <a:ln w="9525">
              <a:solidFill>
                <a:schemeClr val="tx1"/>
              </a:solidFill>
              <a:miter lim="800000"/>
              <a:headEnd/>
              <a:tailEnd/>
            </a:ln>
            <a:effectLst/>
          </p:spPr>
          <p:txBody>
            <a:bodyPr wrap="none" lIns="92075" tIns="274320" rIns="182880" bIns="274320" anchor="ctr"/>
            <a:lstStyle/>
            <a:p>
              <a:pPr algn="ctr">
                <a:lnSpc>
                  <a:spcPct val="70000"/>
                </a:lnSpc>
                <a:tabLst>
                  <a:tab pos="1320800" algn="l"/>
                  <a:tab pos="2578100" algn="l"/>
                  <a:tab pos="4178300" algn="l"/>
                  <a:tab pos="5372100" algn="l"/>
                  <a:tab pos="6000750" algn="l"/>
                </a:tabLst>
              </a:pPr>
              <a:r>
                <a:rPr lang="en-US" sz="1200">
                  <a:solidFill>
                    <a:schemeClr val="tx1"/>
                  </a:solidFill>
                </a:rPr>
                <a:t>NOT FDIC INSURED </a:t>
              </a:r>
              <a:r>
                <a:rPr lang="en-US" sz="1200">
                  <a:solidFill>
                    <a:schemeClr val="tx1"/>
                  </a:solidFill>
                  <a:sym typeface="Wingdings" pitchFamily="2" charset="2"/>
                </a:rPr>
                <a:t></a:t>
              </a:r>
              <a:r>
                <a:rPr lang="en-US" sz="1600">
                  <a:solidFill>
                    <a:schemeClr val="tx1"/>
                  </a:solidFill>
                  <a:sym typeface="Wingdings" pitchFamily="2" charset="2"/>
                </a:rPr>
                <a:t> </a:t>
              </a:r>
              <a:r>
                <a:rPr lang="en-US" sz="1200">
                  <a:solidFill>
                    <a:schemeClr val="tx1"/>
                  </a:solidFill>
                </a:rPr>
                <a:t>MAY LOSE VALUE </a:t>
              </a:r>
              <a:r>
                <a:rPr lang="en-US" sz="1200">
                  <a:solidFill>
                    <a:schemeClr val="tx1"/>
                  </a:solidFill>
                  <a:sym typeface="Wingdings" pitchFamily="2" charset="2"/>
                </a:rPr>
                <a:t></a:t>
              </a:r>
              <a:r>
                <a:rPr lang="en-US" sz="1600">
                  <a:solidFill>
                    <a:schemeClr val="tx1"/>
                  </a:solidFill>
                  <a:sym typeface="Wingdings" pitchFamily="2" charset="2"/>
                </a:rPr>
                <a:t> </a:t>
              </a:r>
              <a:r>
                <a:rPr lang="en-US" sz="1200">
                  <a:solidFill>
                    <a:schemeClr val="tx1"/>
                  </a:solidFill>
                </a:rPr>
                <a:t>NO BANK GUARANTEE </a:t>
              </a:r>
              <a:endParaRPr lang="en-US" sz="900">
                <a:solidFill>
                  <a:schemeClr val="tx1"/>
                </a:solidFill>
              </a:endParaRPr>
            </a:p>
          </p:txBody>
        </p:sp>
        <p:sp>
          <p:nvSpPr>
            <p:cNvPr id="136198" name="Rectangle 6"/>
            <p:cNvSpPr>
              <a:spLocks noChangeArrowheads="1"/>
            </p:cNvSpPr>
            <p:nvPr/>
          </p:nvSpPr>
          <p:spPr bwMode="black">
            <a:xfrm>
              <a:off x="89" y="2675"/>
              <a:ext cx="5597" cy="280"/>
            </a:xfrm>
            <a:prstGeom prst="rect">
              <a:avLst/>
            </a:prstGeom>
            <a:noFill/>
            <a:ln w="9525">
              <a:noFill/>
              <a:miter lim="800000"/>
              <a:headEnd/>
              <a:tailEnd/>
            </a:ln>
            <a:effectLst/>
          </p:spPr>
          <p:txBody>
            <a:bodyPr wrap="none" lIns="0" tIns="0" rIns="0" bIns="0" anchor="ctr"/>
            <a:lstStyle/>
            <a:p>
              <a:pPr algn="ctr"/>
              <a:endParaRPr lang="en-US" sz="2800"/>
            </a:p>
          </p:txBody>
        </p:sp>
      </p:grpSp>
      <p:sp>
        <p:nvSpPr>
          <p:cNvPr id="136199" name="Text Box 7"/>
          <p:cNvSpPr txBox="1">
            <a:spLocks noChangeArrowheads="1"/>
          </p:cNvSpPr>
          <p:nvPr/>
        </p:nvSpPr>
        <p:spPr bwMode="auto">
          <a:xfrm>
            <a:off x="76200" y="7116763"/>
            <a:ext cx="2559050" cy="274637"/>
          </a:xfrm>
          <a:prstGeom prst="rect">
            <a:avLst/>
          </a:prstGeom>
          <a:noFill/>
          <a:ln w="9525" algn="ctr">
            <a:noFill/>
            <a:miter lim="800000"/>
            <a:headEnd/>
            <a:tailEnd/>
          </a:ln>
          <a:effectLst/>
        </p:spPr>
        <p:txBody>
          <a:bodyPr wrap="none">
            <a:spAutoFit/>
          </a:bodyPr>
          <a:lstStyle/>
          <a:p>
            <a:r>
              <a:rPr lang="en-US" sz="1200">
                <a:solidFill>
                  <a:schemeClr val="tx1"/>
                </a:solidFill>
              </a:rPr>
              <a:t>2009 MFS Fund Distributors, Inc.</a:t>
            </a:r>
          </a:p>
        </p:txBody>
      </p:sp>
      <p:sp>
        <p:nvSpPr>
          <p:cNvPr id="136200" name="Text Box 8"/>
          <p:cNvSpPr txBox="1">
            <a:spLocks noChangeArrowheads="1"/>
          </p:cNvSpPr>
          <p:nvPr/>
        </p:nvSpPr>
        <p:spPr bwMode="auto">
          <a:xfrm>
            <a:off x="7924800" y="6248400"/>
            <a:ext cx="2286000" cy="1006475"/>
          </a:xfrm>
          <a:prstGeom prst="rect">
            <a:avLst/>
          </a:prstGeom>
          <a:noFill/>
          <a:ln w="9525" algn="ctr">
            <a:noFill/>
            <a:miter lim="800000"/>
            <a:headEnd/>
            <a:tailEnd/>
          </a:ln>
          <a:effectLst/>
        </p:spPr>
        <p:txBody>
          <a:bodyPr>
            <a:spAutoFit/>
          </a:bodyPr>
          <a:lstStyle/>
          <a:p>
            <a:pPr algn="l" defTabSz="1019175"/>
            <a:r>
              <a:rPr lang="en-US" sz="1000">
                <a:solidFill>
                  <a:schemeClr val="tx1"/>
                </a:solidFill>
              </a:rPr>
              <a:t>Ann Schleck and Co. is not affiliated with MFS.  The information presented herein was provided by Ann Schleck and Co., and MFS cannot guarantee its accuracy and/or completeness.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Fee Averages</a:t>
            </a:r>
          </a:p>
        </p:txBody>
      </p:sp>
      <p:sp>
        <p:nvSpPr>
          <p:cNvPr id="114691" name="Rectangle 3"/>
          <p:cNvSpPr>
            <a:spLocks noGrp="1" noChangeArrowheads="1"/>
          </p:cNvSpPr>
          <p:nvPr>
            <p:ph type="body" idx="1"/>
          </p:nvPr>
        </p:nvSpPr>
        <p:spPr>
          <a:xfrm>
            <a:off x="503238" y="1554163"/>
            <a:ext cx="9304337" cy="519112"/>
          </a:xfrm>
        </p:spPr>
        <p:txBody>
          <a:bodyPr/>
          <a:lstStyle/>
          <a:p>
            <a:pPr marL="0" indent="0">
              <a:buFontTx/>
              <a:buNone/>
            </a:pPr>
            <a:r>
              <a:rPr lang="en-US" b="1"/>
              <a:t>ANNUAL RETAINER AND CONSULTING FEE RANGES</a:t>
            </a:r>
          </a:p>
        </p:txBody>
      </p:sp>
      <p:graphicFrame>
        <p:nvGraphicFramePr>
          <p:cNvPr id="114749" name="Group 61"/>
          <p:cNvGraphicFramePr>
            <a:graphicFrameLocks noGrp="1"/>
          </p:cNvGraphicFramePr>
          <p:nvPr/>
        </p:nvGraphicFramePr>
        <p:xfrm>
          <a:off x="5699125" y="2417763"/>
          <a:ext cx="4108450" cy="3349659"/>
        </p:xfrm>
        <a:graphic>
          <a:graphicData uri="http://schemas.openxmlformats.org/drawingml/2006/table">
            <a:tbl>
              <a:tblPr/>
              <a:tblGrid>
                <a:gridCol w="2206625"/>
                <a:gridCol w="1901825"/>
              </a:tblGrid>
              <a:tr h="639763">
                <a:tc gridSpan="2">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800" b="1" i="0" u="none" strike="noStrike" cap="none" normalizeH="0" baseline="0" smtClean="0">
                          <a:ln>
                            <a:noFill/>
                          </a:ln>
                          <a:solidFill>
                            <a:srgbClr val="5F5F5F"/>
                          </a:solidFill>
                          <a:effectLst/>
                          <a:latin typeface="Arial" charset="0"/>
                        </a:rPr>
                        <a:t>Consulting Fee Examples </a:t>
                      </a:r>
                    </a:p>
                  </a:txBody>
                  <a:tcPr marL="101882" marR="101882" marT="101882" marB="254706"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431800">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1" u="none" strike="noStrike" cap="none" normalizeH="0" baseline="0" smtClean="0">
                          <a:ln>
                            <a:noFill/>
                          </a:ln>
                          <a:solidFill>
                            <a:srgbClr val="5F5F5F"/>
                          </a:solidFill>
                          <a:effectLst/>
                          <a:latin typeface="Arial" charset="0"/>
                        </a:rPr>
                        <a:t>Service</a:t>
                      </a:r>
                    </a:p>
                  </a:txBody>
                  <a:tcPr marL="101882" marR="101882" marT="101882" marB="101882" anchor="ctr" horzOverflow="overflow">
                    <a:lnL cap="flat">
                      <a:noFill/>
                    </a:lnL>
                    <a:lnR>
                      <a:noFill/>
                    </a:lnR>
                    <a:ln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1" u="none" strike="noStrike" cap="none" normalizeH="0" baseline="0" smtClean="0">
                          <a:ln>
                            <a:noFill/>
                          </a:ln>
                          <a:solidFill>
                            <a:srgbClr val="5F5F5F"/>
                          </a:solidFill>
                          <a:effectLst/>
                          <a:latin typeface="Arial" charset="0"/>
                        </a:rPr>
                        <a:t>Fee Range</a:t>
                      </a:r>
                    </a:p>
                  </a:txBody>
                  <a:tcPr marL="101882" marR="101882" marT="101882" marB="101882" anchor="ctr" horzOverflow="overflow">
                    <a:lnL>
                      <a:noFill/>
                    </a:lnL>
                    <a:lnR cap="flat">
                      <a:noFill/>
                    </a:lnR>
                    <a:lnT>
                      <a:noFill/>
                    </a:lnT>
                    <a:lnB w="6350" cap="flat" cmpd="sng" algn="ctr">
                      <a:solidFill>
                        <a:srgbClr val="5F5F5F"/>
                      </a:solidFill>
                      <a:prstDash val="solid"/>
                      <a:round/>
                      <a:headEnd type="none" w="med" len="med"/>
                      <a:tailEnd type="none" w="med" len="med"/>
                    </a:lnB>
                    <a:lnTlToBr>
                      <a:noFill/>
                    </a:lnTlToBr>
                    <a:lnBlToTr>
                      <a:noFill/>
                    </a:lnBlToTr>
                    <a:noFill/>
                  </a:tcPr>
                </a:tc>
              </a:tr>
              <a:tr h="381000">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Vendor search</a:t>
                      </a:r>
                    </a:p>
                  </a:txBody>
                  <a:tcPr marL="101882" marR="101882"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$3,000 to $40,000</a:t>
                      </a:r>
                    </a:p>
                  </a:txBody>
                  <a:tcPr marL="101882" marR="101882" marT="101882" marB="101882" anchor="ctr"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334963">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Provider fee &amp; service reviews</a:t>
                      </a:r>
                    </a:p>
                  </a:txBody>
                  <a:tcPr marL="101882" marR="101882"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$3,000 to $10,000</a:t>
                      </a:r>
                    </a:p>
                  </a:txBody>
                  <a:tcPr marL="101882" marR="101882" marT="101882" marB="101882" anchor="ctr"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334963">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Investment policy</a:t>
                      </a:r>
                    </a:p>
                  </a:txBody>
                  <a:tcPr marL="101882" marR="101882"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$2,000 to $10,000</a:t>
                      </a:r>
                    </a:p>
                  </a:txBody>
                  <a:tcPr marL="101882" marR="101882" marT="101882" marB="101882" anchor="ctr"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2746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Employee meetings</a:t>
                      </a:r>
                    </a:p>
                  </a:txBody>
                  <a:tcPr marL="101882" marR="101882"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$500 to $3,000</a:t>
                      </a:r>
                    </a:p>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per day</a:t>
                      </a:r>
                    </a:p>
                  </a:txBody>
                  <a:tcPr marL="101882" marR="101882" marT="101882" marB="101882" anchor="ctr"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bl>
          </a:graphicData>
        </a:graphic>
      </p:graphicFrame>
      <p:graphicFrame>
        <p:nvGraphicFramePr>
          <p:cNvPr id="114717" name="Group 29"/>
          <p:cNvGraphicFramePr>
            <a:graphicFrameLocks noGrp="1"/>
          </p:cNvGraphicFramePr>
          <p:nvPr/>
        </p:nvGraphicFramePr>
        <p:xfrm>
          <a:off x="669925" y="2417763"/>
          <a:ext cx="4694238" cy="3294064"/>
        </p:xfrm>
        <a:graphic>
          <a:graphicData uri="http://schemas.openxmlformats.org/drawingml/2006/table">
            <a:tbl>
              <a:tblPr/>
              <a:tblGrid>
                <a:gridCol w="1022350"/>
                <a:gridCol w="1419225"/>
                <a:gridCol w="2252663"/>
              </a:tblGrid>
              <a:tr h="638175">
                <a:tc gridSpan="3">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800" b="1" i="0" u="none" strike="noStrike" cap="none" normalizeH="0" baseline="0" smtClean="0">
                          <a:ln>
                            <a:noFill/>
                          </a:ln>
                          <a:solidFill>
                            <a:srgbClr val="5F5F5F"/>
                          </a:solidFill>
                          <a:effectLst/>
                          <a:latin typeface="Arial" charset="0"/>
                        </a:rPr>
                        <a:t>Annual Advisor Retainer Fee Averages*</a:t>
                      </a:r>
                    </a:p>
                  </a:txBody>
                  <a:tcPr marL="50941" marR="50941" marT="101882" marB="254706"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620713">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300" b="1" i="1" u="none" strike="noStrike" cap="none" normalizeH="0" baseline="0" smtClean="0">
                          <a:ln>
                            <a:noFill/>
                          </a:ln>
                          <a:solidFill>
                            <a:srgbClr val="5F5F5F"/>
                          </a:solidFill>
                          <a:effectLst/>
                          <a:latin typeface="Arial" charset="0"/>
                        </a:rPr>
                        <a:t>Plan Size</a:t>
                      </a:r>
                      <a:endParaRPr kumimoji="0" lang="en-US" sz="1300" b="1" i="1" u="none" strike="noStrike" cap="none" normalizeH="0" baseline="0" smtClean="0">
                        <a:ln>
                          <a:noFill/>
                        </a:ln>
                        <a:solidFill>
                          <a:schemeClr val="tx1"/>
                        </a:solidFill>
                        <a:effectLst/>
                        <a:latin typeface="Arial" charset="0"/>
                      </a:endParaRPr>
                    </a:p>
                  </a:txBody>
                  <a:tcPr marL="50941" marR="50941" marT="101882" marB="101882" anchor="ctr" horzOverflow="overflow">
                    <a:lnL cap="flat">
                      <a:noFill/>
                    </a:lnL>
                    <a:lnR>
                      <a:noFill/>
                    </a:lnR>
                    <a:ln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300" b="1" i="1" u="none" strike="noStrike" cap="none" normalizeH="0" baseline="0" smtClean="0">
                          <a:ln>
                            <a:noFill/>
                          </a:ln>
                          <a:solidFill>
                            <a:srgbClr val="5F5F5F"/>
                          </a:solidFill>
                          <a:effectLst/>
                          <a:latin typeface="Arial" charset="0"/>
                        </a:rPr>
                        <a:t>Mean/Average Annual Fee</a:t>
                      </a:r>
                    </a:p>
                  </a:txBody>
                  <a:tcPr marL="50941" marR="50941" marT="101882" marB="101882" anchor="ctr" horzOverflow="overflow">
                    <a:lnL>
                      <a:noFill/>
                    </a:lnL>
                    <a:lnR>
                      <a:noFill/>
                    </a:lnR>
                    <a:ln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300" b="1" i="1" u="none" strike="noStrike" cap="none" normalizeH="0" baseline="0" smtClean="0">
                          <a:ln>
                            <a:noFill/>
                          </a:ln>
                          <a:solidFill>
                            <a:srgbClr val="5F5F5F"/>
                          </a:solidFill>
                          <a:effectLst/>
                          <a:latin typeface="Arial" charset="0"/>
                        </a:rPr>
                        <a:t>Most Common</a:t>
                      </a:r>
                    </a:p>
                  </a:txBody>
                  <a:tcPr marL="50941" marR="50941" marT="101882" marB="101882" anchor="ctr" horzOverflow="overflow">
                    <a:lnL>
                      <a:noFill/>
                    </a:lnL>
                    <a:lnR cap="flat">
                      <a:noFill/>
                    </a:lnR>
                    <a:lnT>
                      <a:noFill/>
                    </a:lnT>
                    <a:lnB w="6350" cap="flat" cmpd="sng" algn="ctr">
                      <a:solidFill>
                        <a:srgbClr val="5F5F5F"/>
                      </a:solidFill>
                      <a:prstDash val="solid"/>
                      <a:round/>
                      <a:headEnd type="none" w="med" len="med"/>
                      <a:tailEnd type="none" w="med" len="med"/>
                    </a:lnB>
                    <a:lnTlToBr>
                      <a:noFill/>
                    </a:lnTlToBr>
                    <a:lnBlToTr>
                      <a:noFill/>
                    </a:lnBlToTr>
                    <a:noFill/>
                  </a:tcPr>
                </a:tc>
              </a:tr>
              <a:tr h="447675">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$5M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$17,590</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$12,500</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49263">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$25M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$51,512</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$50,000 and $62,500</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47675">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$50M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$79,087</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0" i="0" u="none" strike="noStrike" cap="none" normalizeH="0" baseline="0" smtClean="0">
                          <a:ln>
                            <a:noFill/>
                          </a:ln>
                          <a:solidFill>
                            <a:schemeClr val="tx1"/>
                          </a:solidFill>
                          <a:effectLst/>
                          <a:latin typeface="Arial" charset="0"/>
                        </a:rPr>
                        <a:t>$50,000 and $125,000</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690563">
                <a:tc gridSpan="3">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200" b="0" i="0" u="none" strike="noStrike" cap="none" normalizeH="0" baseline="0" smtClean="0">
                          <a:ln>
                            <a:noFill/>
                          </a:ln>
                          <a:solidFill>
                            <a:schemeClr val="tx1"/>
                          </a:solidFill>
                          <a:effectLst/>
                          <a:latin typeface="Arial" charset="0"/>
                        </a:rPr>
                        <a:t>* For more information on fees for specific plan sizes, refer to </a:t>
                      </a:r>
                    </a:p>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200" b="0" i="0" u="none" strike="noStrike" cap="none" normalizeH="0" baseline="0" smtClean="0">
                          <a:ln>
                            <a:noFill/>
                          </a:ln>
                          <a:solidFill>
                            <a:schemeClr val="tx1"/>
                          </a:solidFill>
                          <a:effectLst/>
                          <a:latin typeface="Arial" charset="0"/>
                        </a:rPr>
                        <a:t>Ann Schleck &amp; Co. </a:t>
                      </a:r>
                      <a:r>
                        <a:rPr kumimoji="0" lang="en-US" sz="1200" b="0" i="1" u="none" strike="noStrike" cap="none" normalizeH="0" baseline="0" smtClean="0">
                          <a:ln>
                            <a:noFill/>
                          </a:ln>
                          <a:solidFill>
                            <a:schemeClr val="tx1"/>
                          </a:solidFill>
                          <a:effectLst/>
                          <a:latin typeface="Arial" charset="0"/>
                        </a:rPr>
                        <a:t>Fee Almanac</a:t>
                      </a:r>
                      <a:r>
                        <a:rPr kumimoji="0" lang="en-US" sz="1000" b="0" i="1" u="none" strike="noStrike" cap="none" normalizeH="0" baseline="40000" smtClean="0">
                          <a:ln>
                            <a:noFill/>
                          </a:ln>
                          <a:solidFill>
                            <a:schemeClr val="tx1"/>
                          </a:solidFill>
                          <a:effectLst/>
                          <a:latin typeface="Arial" charset="0"/>
                        </a:rPr>
                        <a:t>TM</a:t>
                      </a:r>
                      <a:r>
                        <a:rPr kumimoji="0" lang="en-US" sz="1200" b="0" i="0" u="none" strike="noStrike" cap="none" normalizeH="0" baseline="0" smtClean="0">
                          <a:ln>
                            <a:noFill/>
                          </a:ln>
                          <a:solidFill>
                            <a:schemeClr val="tx1"/>
                          </a:solidFill>
                          <a:effectLst/>
                          <a:latin typeface="Arial" charset="0"/>
                        </a:rPr>
                        <a:t> or online </a:t>
                      </a:r>
                      <a:r>
                        <a:rPr kumimoji="0" lang="en-US" sz="1200" b="0" i="1" u="none" strike="noStrike" cap="none" normalizeH="0" baseline="0" smtClean="0">
                          <a:ln>
                            <a:noFill/>
                          </a:ln>
                          <a:solidFill>
                            <a:schemeClr val="tx1"/>
                          </a:solidFill>
                          <a:effectLst/>
                          <a:latin typeface="Arial" charset="0"/>
                        </a:rPr>
                        <a:t>Fee Benchmarker</a:t>
                      </a:r>
                      <a:r>
                        <a:rPr kumimoji="0" lang="en-US" sz="1000" b="0" i="1" u="none" strike="noStrike" cap="none" normalizeH="0" baseline="50000" smtClean="0">
                          <a:ln>
                            <a:noFill/>
                          </a:ln>
                          <a:solidFill>
                            <a:schemeClr val="tx1"/>
                          </a:solidFill>
                          <a:effectLst/>
                          <a:latin typeface="Arial" charset="0"/>
                        </a:rPr>
                        <a:t>TM</a:t>
                      </a:r>
                    </a:p>
                  </a:txBody>
                  <a:tcPr marL="50941" marR="50941" marT="203765" marB="101882" horzOverflow="overflow">
                    <a:lnL cap="flat">
                      <a:noFill/>
                    </a:lnL>
                    <a:lnR cap="flat">
                      <a:noFill/>
                    </a:lnR>
                    <a:lnT w="6350" cap="flat" cmpd="sng" algn="ctr">
                      <a:solidFill>
                        <a:srgbClr val="5F5F5F"/>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ChangeArrowheads="1"/>
          </p:cNvSpPr>
          <p:nvPr/>
        </p:nvSpPr>
        <p:spPr bwMode="auto">
          <a:xfrm>
            <a:off x="3184525" y="2073275"/>
            <a:ext cx="6623050" cy="1727200"/>
          </a:xfrm>
          <a:prstGeom prst="rect">
            <a:avLst/>
          </a:prstGeom>
          <a:noFill/>
          <a:ln w="9525">
            <a:noFill/>
            <a:miter lim="800000"/>
            <a:headEnd/>
            <a:tailEnd/>
          </a:ln>
        </p:spPr>
        <p:txBody>
          <a:bodyPr lIns="101882" tIns="50941" rIns="101882" bIns="50941" anchor="ctr"/>
          <a:lstStyle/>
          <a:p>
            <a:pPr defTabSz="1019175"/>
            <a:r>
              <a:rPr lang="en-US" sz="2900" b="0">
                <a:solidFill>
                  <a:srgbClr val="5B87B8"/>
                </a:solidFill>
              </a:rPr>
              <a:t>Communicating fees </a:t>
            </a:r>
          </a:p>
          <a:p>
            <a:pPr defTabSz="1019175"/>
            <a:r>
              <a:rPr lang="en-US" sz="2900" b="0">
                <a:solidFill>
                  <a:srgbClr val="5B87B8"/>
                </a:solidFill>
              </a:rPr>
              <a:t>to plan sponsors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03238" y="0"/>
            <a:ext cx="7627937" cy="1381125"/>
          </a:xfrm>
        </p:spPr>
        <p:txBody>
          <a:bodyPr/>
          <a:lstStyle/>
          <a:p>
            <a:pPr eaLnBrk="1" hangingPunct="1"/>
            <a:r>
              <a:rPr lang="en-US" smtClean="0"/>
              <a:t>Communicating Fees to Plan Sponsors</a:t>
            </a:r>
          </a:p>
        </p:txBody>
      </p:sp>
      <p:sp>
        <p:nvSpPr>
          <p:cNvPr id="62467" name="Rectangle 3"/>
          <p:cNvSpPr>
            <a:spLocks noGrp="1" noChangeArrowheads="1"/>
          </p:cNvSpPr>
          <p:nvPr>
            <p:ph type="body" idx="1"/>
          </p:nvPr>
        </p:nvSpPr>
        <p:spPr>
          <a:xfrm>
            <a:off x="503238" y="1641475"/>
            <a:ext cx="9051925" cy="5440363"/>
          </a:xfrm>
        </p:spPr>
        <p:txBody>
          <a:bodyPr/>
          <a:lstStyle/>
          <a:p>
            <a:pPr eaLnBrk="1" hangingPunct="1">
              <a:spcAft>
                <a:spcPct val="75000"/>
              </a:spcAft>
              <a:buFontTx/>
              <a:buNone/>
            </a:pPr>
            <a:r>
              <a:rPr lang="en-US" b="1" smtClean="0"/>
              <a:t>RECOMMENDATIONS</a:t>
            </a:r>
          </a:p>
          <a:p>
            <a:pPr eaLnBrk="1" hangingPunct="1">
              <a:spcAft>
                <a:spcPct val="50000"/>
              </a:spcAft>
            </a:pPr>
            <a:r>
              <a:rPr lang="en-US" b="1" smtClean="0"/>
              <a:t>Develop a fee philosophy and overall communication approach</a:t>
            </a:r>
          </a:p>
          <a:p>
            <a:pPr eaLnBrk="1" hangingPunct="1">
              <a:spcAft>
                <a:spcPct val="50000"/>
              </a:spcAft>
            </a:pPr>
            <a:r>
              <a:rPr lang="en-US" b="1" smtClean="0"/>
              <a:t>Benchmark your fees and services to industry norms and share the results with plan sponsors</a:t>
            </a:r>
          </a:p>
          <a:p>
            <a:pPr eaLnBrk="1" hangingPunct="1">
              <a:spcAft>
                <a:spcPct val="50000"/>
              </a:spcAft>
            </a:pPr>
            <a:r>
              <a:rPr lang="en-US" b="1" smtClean="0"/>
              <a:t>Proactively disclose your fees on a quarterly invoice, even if no explicit fees are charged</a:t>
            </a:r>
          </a:p>
          <a:p>
            <a:pPr eaLnBrk="1" hangingPunct="1">
              <a:spcAft>
                <a:spcPct val="50000"/>
              </a:spcAft>
            </a:pPr>
            <a:r>
              <a:rPr lang="en-US" b="1" smtClean="0"/>
              <a:t>Conduct a year-end fee and service disclosure summary </a:t>
            </a:r>
          </a:p>
          <a:p>
            <a:pPr eaLnBrk="1" hangingPunct="1">
              <a:spcAft>
                <a:spcPct val="50000"/>
              </a:spcAft>
            </a:pPr>
            <a:r>
              <a:rPr lang="en-US" b="1" smtClean="0"/>
              <a:t>Document your client’s ROI as part of your annual fee disclosure</a:t>
            </a:r>
          </a:p>
          <a:p>
            <a:pPr eaLnBrk="1" hangingPunct="1"/>
            <a:r>
              <a:rPr lang="en-US" b="1" smtClean="0"/>
              <a:t>Broaden your fee discussion to include plan-level cost savings ideas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503238" y="0"/>
            <a:ext cx="7627937" cy="1381125"/>
          </a:xfrm>
        </p:spPr>
        <p:txBody>
          <a:bodyPr/>
          <a:lstStyle/>
          <a:p>
            <a:pPr eaLnBrk="1" hangingPunct="1"/>
            <a:r>
              <a:rPr lang="en-US" smtClean="0"/>
              <a:t>Annual Fee Disclosure</a:t>
            </a:r>
          </a:p>
        </p:txBody>
      </p:sp>
      <p:sp>
        <p:nvSpPr>
          <p:cNvPr id="64516" name="Rectangle 3"/>
          <p:cNvSpPr>
            <a:spLocks noGrp="1" noChangeArrowheads="1"/>
          </p:cNvSpPr>
          <p:nvPr>
            <p:ph type="body" sz="half" idx="1"/>
          </p:nvPr>
        </p:nvSpPr>
        <p:spPr>
          <a:xfrm>
            <a:off x="503238" y="2235200"/>
            <a:ext cx="5195887" cy="4846638"/>
          </a:xfrm>
        </p:spPr>
        <p:txBody>
          <a:bodyPr/>
          <a:lstStyle/>
          <a:p>
            <a:pPr marL="339725" indent="-339725" eaLnBrk="1" hangingPunct="1">
              <a:spcAft>
                <a:spcPct val="25000"/>
              </a:spcAft>
              <a:buFontTx/>
              <a:buAutoNum type="arabicPeriod"/>
            </a:pPr>
            <a:r>
              <a:rPr lang="en-US" sz="1600" b="1" smtClean="0"/>
              <a:t>Your fee philosophy and approach</a:t>
            </a:r>
          </a:p>
          <a:p>
            <a:pPr marL="703263" lvl="1" indent="-193675" eaLnBrk="1" hangingPunct="1">
              <a:spcAft>
                <a:spcPct val="25000"/>
              </a:spcAft>
              <a:buFontTx/>
              <a:buNone/>
            </a:pPr>
            <a:r>
              <a:rPr lang="en-US" sz="1300" smtClean="0"/>
              <a:t>For example…</a:t>
            </a:r>
          </a:p>
          <a:p>
            <a:pPr marL="703263" lvl="1" indent="-193675" eaLnBrk="1" hangingPunct="1">
              <a:spcAft>
                <a:spcPct val="25000"/>
              </a:spcAft>
              <a:buClr>
                <a:srgbClr val="5F5F5F"/>
              </a:buClr>
              <a:buFontTx/>
              <a:buChar char="•"/>
            </a:pPr>
            <a:r>
              <a:rPr lang="en-US" sz="1300" i="1" smtClean="0"/>
              <a:t>“We disclose our fees on a proactive and transparent basis” </a:t>
            </a:r>
          </a:p>
          <a:p>
            <a:pPr marL="703263" lvl="1" indent="-193675" eaLnBrk="1" hangingPunct="1">
              <a:spcAft>
                <a:spcPct val="45000"/>
              </a:spcAft>
              <a:buClr>
                <a:srgbClr val="5F5F5F"/>
              </a:buClr>
              <a:buFontTx/>
              <a:buChar char="•"/>
            </a:pPr>
            <a:r>
              <a:rPr lang="en-US" sz="1300" i="1" smtClean="0"/>
              <a:t>“Our goal is to be competitive, but we are not the low-cost provider”</a:t>
            </a:r>
          </a:p>
          <a:p>
            <a:pPr marL="339725" indent="-339725" eaLnBrk="1" hangingPunct="1">
              <a:spcAft>
                <a:spcPct val="45000"/>
              </a:spcAft>
              <a:buFontTx/>
              <a:buAutoNum type="arabicPeriod"/>
            </a:pPr>
            <a:r>
              <a:rPr lang="en-US" sz="1600" b="1" smtClean="0"/>
              <a:t>Annual goals and results achieved for the plan </a:t>
            </a:r>
          </a:p>
          <a:p>
            <a:pPr marL="339725" indent="-339725" eaLnBrk="1" hangingPunct="1">
              <a:spcAft>
                <a:spcPct val="25000"/>
              </a:spcAft>
              <a:buFontTx/>
              <a:buAutoNum type="arabicPeriod"/>
            </a:pPr>
            <a:r>
              <a:rPr lang="en-US" sz="1600" b="1" smtClean="0"/>
              <a:t>Fee education</a:t>
            </a:r>
          </a:p>
          <a:p>
            <a:pPr marL="703263" lvl="1" indent="-193675" eaLnBrk="1" hangingPunct="1">
              <a:spcAft>
                <a:spcPct val="25000"/>
              </a:spcAft>
              <a:buClr>
                <a:srgbClr val="5F5F5F"/>
              </a:buClr>
              <a:buFontTx/>
              <a:buChar char="•"/>
            </a:pPr>
            <a:r>
              <a:rPr lang="en-US" sz="1300" smtClean="0"/>
              <a:t>Types of fees in qualified plans</a:t>
            </a:r>
          </a:p>
          <a:p>
            <a:pPr marL="703263" lvl="1" indent="-193675" eaLnBrk="1" hangingPunct="1">
              <a:spcAft>
                <a:spcPct val="45000"/>
              </a:spcAft>
              <a:buClr>
                <a:srgbClr val="5F5F5F"/>
              </a:buClr>
              <a:buFontTx/>
              <a:buChar char="•"/>
            </a:pPr>
            <a:r>
              <a:rPr lang="en-US" sz="1300" smtClean="0"/>
              <a:t>Key terms and definitions</a:t>
            </a:r>
          </a:p>
          <a:p>
            <a:pPr marL="339725" indent="-339725" eaLnBrk="1" hangingPunct="1">
              <a:spcAft>
                <a:spcPct val="45000"/>
              </a:spcAft>
              <a:buFontTx/>
              <a:buAutoNum type="arabicPeriod"/>
            </a:pPr>
            <a:r>
              <a:rPr lang="en-US" sz="1600" b="1" smtClean="0"/>
              <a:t>Factors driving fees</a:t>
            </a:r>
          </a:p>
          <a:p>
            <a:pPr marL="339725" indent="-339725" eaLnBrk="1" hangingPunct="1">
              <a:spcAft>
                <a:spcPct val="45000"/>
              </a:spcAft>
              <a:buFontTx/>
              <a:buAutoNum type="arabicPeriod"/>
            </a:pPr>
            <a:r>
              <a:rPr lang="en-US" sz="1600" b="1" smtClean="0"/>
              <a:t>Cost savings ideas</a:t>
            </a:r>
          </a:p>
          <a:p>
            <a:pPr marL="339725" indent="-339725" eaLnBrk="1" hangingPunct="1">
              <a:spcAft>
                <a:spcPct val="45000"/>
              </a:spcAft>
              <a:buFontTx/>
              <a:buAutoNum type="arabicPeriod"/>
            </a:pPr>
            <a:r>
              <a:rPr lang="en-US" sz="1600" b="1" smtClean="0"/>
              <a:t>Sponsor’s fiduciary role with fee management</a:t>
            </a:r>
          </a:p>
          <a:p>
            <a:pPr marL="339725" indent="-339725" eaLnBrk="1" hangingPunct="1">
              <a:spcAft>
                <a:spcPct val="45000"/>
              </a:spcAft>
              <a:buFontTx/>
              <a:buAutoNum type="arabicPeriod"/>
            </a:pPr>
            <a:r>
              <a:rPr lang="en-US" sz="1600" b="1" smtClean="0"/>
              <a:t>Itemization of your fees</a:t>
            </a:r>
          </a:p>
          <a:p>
            <a:pPr marL="339725" indent="-339725" eaLnBrk="1" hangingPunct="1">
              <a:spcAft>
                <a:spcPct val="45000"/>
              </a:spcAft>
              <a:buFontTx/>
              <a:buAutoNum type="arabicPeriod"/>
            </a:pPr>
            <a:r>
              <a:rPr lang="en-US" sz="1600" b="1" smtClean="0"/>
              <a:t>How fees are charged and paid</a:t>
            </a:r>
          </a:p>
        </p:txBody>
      </p:sp>
      <p:graphicFrame>
        <p:nvGraphicFramePr>
          <p:cNvPr id="64514" name="Object 2"/>
          <p:cNvGraphicFramePr>
            <a:graphicFrameLocks noChangeAspect="1"/>
          </p:cNvGraphicFramePr>
          <p:nvPr/>
        </p:nvGraphicFramePr>
        <p:xfrm>
          <a:off x="5926138" y="2168525"/>
          <a:ext cx="3705225" cy="4795838"/>
        </p:xfrm>
        <a:graphic>
          <a:graphicData uri="http://schemas.openxmlformats.org/presentationml/2006/ole">
            <p:oleObj spid="_x0000_s64514" name="Acrobat Document" r:id="rId4" imgW="4663844" imgH="6035563" progId="AcroExch.Document.7">
              <p:embed/>
            </p:oleObj>
          </a:graphicData>
        </a:graphic>
      </p:graphicFrame>
      <p:sp>
        <p:nvSpPr>
          <p:cNvPr id="64517" name="Rectangle 6"/>
          <p:cNvSpPr>
            <a:spLocks noChangeArrowheads="1"/>
          </p:cNvSpPr>
          <p:nvPr/>
        </p:nvSpPr>
        <p:spPr bwMode="auto">
          <a:xfrm>
            <a:off x="503238" y="1641475"/>
            <a:ext cx="9051925" cy="517525"/>
          </a:xfrm>
          <a:prstGeom prst="rect">
            <a:avLst/>
          </a:prstGeom>
          <a:noFill/>
          <a:ln w="9525">
            <a:noFill/>
            <a:miter lim="800000"/>
            <a:headEnd/>
            <a:tailEnd/>
          </a:ln>
        </p:spPr>
        <p:txBody>
          <a:bodyPr lIns="101882" tIns="50941" rIns="101882" bIns="50941"/>
          <a:lstStyle/>
          <a:p>
            <a:pPr marL="339725" indent="-339725" algn="l" defTabSz="1019175">
              <a:spcAft>
                <a:spcPct val="65000"/>
              </a:spcAft>
              <a:buClr>
                <a:schemeClr val="bg2"/>
              </a:buClr>
            </a:pPr>
            <a:r>
              <a:rPr lang="en-US" sz="1800">
                <a:solidFill>
                  <a:schemeClr val="tx1"/>
                </a:solidFill>
              </a:rPr>
              <a:t>POTENTIAL TOPICS TO INCLUDE IN YOUR ANNUAL FEE DISCLOSURE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txBox="1">
            <a:spLocks noChangeArrowheads="1"/>
          </p:cNvSpPr>
          <p:nvPr/>
        </p:nvSpPr>
        <p:spPr bwMode="auto">
          <a:xfrm>
            <a:off x="3184525" y="2073275"/>
            <a:ext cx="6623050" cy="1727200"/>
          </a:xfrm>
          <a:prstGeom prst="rect">
            <a:avLst/>
          </a:prstGeom>
          <a:noFill/>
          <a:ln w="9525">
            <a:noFill/>
            <a:miter lim="800000"/>
            <a:headEnd/>
            <a:tailEnd/>
          </a:ln>
        </p:spPr>
        <p:txBody>
          <a:bodyPr lIns="101882" tIns="50941" rIns="101882" bIns="50941" anchor="ctr"/>
          <a:lstStyle/>
          <a:p>
            <a:pPr defTabSz="1019175"/>
            <a:r>
              <a:rPr lang="en-US" sz="2900" b="0">
                <a:solidFill>
                  <a:srgbClr val="5B87B8"/>
                </a:solidFill>
              </a:rPr>
              <a:t>Fee benchmarking tools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03238" y="0"/>
            <a:ext cx="7627937" cy="1381125"/>
          </a:xfrm>
        </p:spPr>
        <p:txBody>
          <a:bodyPr/>
          <a:lstStyle/>
          <a:p>
            <a:pPr eaLnBrk="1" hangingPunct="1"/>
            <a:r>
              <a:rPr lang="en-US" smtClean="0"/>
              <a:t>Fee Benchmarking Tools </a:t>
            </a:r>
          </a:p>
        </p:txBody>
      </p:sp>
      <p:sp>
        <p:nvSpPr>
          <p:cNvPr id="68611" name="Rectangle 3"/>
          <p:cNvSpPr>
            <a:spLocks noGrp="1" noChangeArrowheads="1"/>
          </p:cNvSpPr>
          <p:nvPr>
            <p:ph type="body" idx="1"/>
          </p:nvPr>
        </p:nvSpPr>
        <p:spPr>
          <a:xfrm>
            <a:off x="5113338" y="1727200"/>
            <a:ext cx="4610100" cy="1468438"/>
          </a:xfrm>
        </p:spPr>
        <p:txBody>
          <a:bodyPr/>
          <a:lstStyle/>
          <a:p>
            <a:pPr marL="0" indent="0" eaLnBrk="1" hangingPunct="1">
              <a:buFontTx/>
              <a:buNone/>
            </a:pPr>
            <a:r>
              <a:rPr lang="en-US" b="1" smtClean="0"/>
              <a:t>FEE BENCHMARKER</a:t>
            </a:r>
            <a:r>
              <a:rPr lang="en-US" b="1" baseline="40000" smtClean="0"/>
              <a:t>TM</a:t>
            </a:r>
            <a:r>
              <a:rPr lang="en-US" b="1" smtClean="0"/>
              <a:t> </a:t>
            </a:r>
          </a:p>
          <a:p>
            <a:pPr marL="0" indent="0" eaLnBrk="1" hangingPunct="1">
              <a:buFontTx/>
              <a:buNone/>
            </a:pPr>
            <a:r>
              <a:rPr lang="en-US" sz="1600" i="1" smtClean="0"/>
              <a:t>LETS ADVISORS COMPARE FEES &amp; SERVICES FOR A SPECIFIC PLAN TO INDUSTRY NORMS</a:t>
            </a:r>
          </a:p>
        </p:txBody>
      </p:sp>
      <p:sp>
        <p:nvSpPr>
          <p:cNvPr id="68612" name="Rectangle 4"/>
          <p:cNvSpPr>
            <a:spLocks noChangeArrowheads="1"/>
          </p:cNvSpPr>
          <p:nvPr/>
        </p:nvSpPr>
        <p:spPr bwMode="auto">
          <a:xfrm>
            <a:off x="5113338" y="3281363"/>
            <a:ext cx="4694237" cy="2590800"/>
          </a:xfrm>
          <a:prstGeom prst="rect">
            <a:avLst/>
          </a:prstGeom>
          <a:noFill/>
          <a:ln w="9525">
            <a:noFill/>
            <a:miter lim="800000"/>
            <a:headEnd/>
            <a:tailEnd/>
          </a:ln>
        </p:spPr>
        <p:txBody>
          <a:bodyPr lIns="101882" tIns="50941" rIns="101882" bIns="50941"/>
          <a:lstStyle/>
          <a:p>
            <a:pPr marL="258763" indent="-258763" algn="l" defTabSz="1019175">
              <a:spcAft>
                <a:spcPct val="75000"/>
              </a:spcAft>
              <a:buClr>
                <a:schemeClr val="bg2"/>
              </a:buClr>
            </a:pPr>
            <a:r>
              <a:rPr lang="en-US" sz="1800">
                <a:solidFill>
                  <a:schemeClr val="tx1"/>
                </a:solidFill>
              </a:rPr>
              <a:t>Fee Benchmarker</a:t>
            </a:r>
            <a:r>
              <a:rPr lang="en-US" sz="1100" baseline="66000">
                <a:solidFill>
                  <a:schemeClr val="tx1"/>
                </a:solidFill>
              </a:rPr>
              <a:t>TM</a:t>
            </a:r>
            <a:r>
              <a:rPr lang="en-US" sz="1800">
                <a:solidFill>
                  <a:schemeClr val="tx1"/>
                </a:solidFill>
              </a:rPr>
              <a:t> Report…</a:t>
            </a:r>
          </a:p>
          <a:p>
            <a:pPr marL="258763" indent="-258763" algn="l" defTabSz="1019175">
              <a:spcAft>
                <a:spcPct val="35000"/>
              </a:spcAft>
              <a:buClr>
                <a:schemeClr val="bg2"/>
              </a:buClr>
              <a:buFontTx/>
              <a:buChar char="•"/>
            </a:pPr>
            <a:r>
              <a:rPr lang="en-US" sz="1800" b="0">
                <a:solidFill>
                  <a:schemeClr val="tx1"/>
                </a:solidFill>
              </a:rPr>
              <a:t>Compares fees with similar practices</a:t>
            </a:r>
          </a:p>
          <a:p>
            <a:pPr marL="258763" indent="-258763" algn="l" defTabSz="1019175">
              <a:spcAft>
                <a:spcPct val="35000"/>
              </a:spcAft>
              <a:buClr>
                <a:schemeClr val="bg2"/>
              </a:buClr>
              <a:buFontTx/>
              <a:buChar char="•"/>
            </a:pPr>
            <a:r>
              <a:rPr lang="en-US" sz="1800" b="0">
                <a:solidFill>
                  <a:schemeClr val="tx1"/>
                </a:solidFill>
              </a:rPr>
              <a:t>Quartile rankings</a:t>
            </a:r>
          </a:p>
          <a:p>
            <a:pPr marL="258763" indent="-258763" algn="l" defTabSz="1019175">
              <a:spcAft>
                <a:spcPct val="35000"/>
              </a:spcAft>
              <a:buClr>
                <a:schemeClr val="bg2"/>
              </a:buClr>
              <a:buFontTx/>
              <a:buChar char="•"/>
            </a:pPr>
            <a:r>
              <a:rPr lang="en-US" sz="1800" b="0">
                <a:solidFill>
                  <a:schemeClr val="tx1"/>
                </a:solidFill>
              </a:rPr>
              <a:t>Scope of service comparisons </a:t>
            </a:r>
          </a:p>
          <a:p>
            <a:pPr marL="258763" indent="-258763" algn="l" defTabSz="1019175">
              <a:spcAft>
                <a:spcPct val="35000"/>
              </a:spcAft>
              <a:buClr>
                <a:schemeClr val="bg2"/>
              </a:buClr>
              <a:buFontTx/>
              <a:buChar char="•"/>
            </a:pPr>
            <a:r>
              <a:rPr lang="en-US" sz="1800" b="0">
                <a:solidFill>
                  <a:schemeClr val="tx1"/>
                </a:solidFill>
              </a:rPr>
              <a:t>Commission and fee-for-service illustrations</a:t>
            </a:r>
          </a:p>
        </p:txBody>
      </p:sp>
      <p:pic>
        <p:nvPicPr>
          <p:cNvPr id="172037" name="Picture 5" descr="FeeBenchmarkerReportSample-2"/>
          <p:cNvPicPr>
            <a:picLocks noChangeAspect="1" noChangeArrowheads="1"/>
          </p:cNvPicPr>
          <p:nvPr/>
        </p:nvPicPr>
        <p:blipFill>
          <a:blip r:embed="rId3"/>
          <a:srcRect/>
          <a:stretch>
            <a:fillRect/>
          </a:stretch>
        </p:blipFill>
        <p:spPr bwMode="auto">
          <a:xfrm>
            <a:off x="587375" y="1727200"/>
            <a:ext cx="4141788" cy="5332413"/>
          </a:xfrm>
          <a:prstGeom prst="rect">
            <a:avLst/>
          </a:prstGeom>
          <a:solidFill>
            <a:schemeClr val="bg1"/>
          </a:solidFill>
          <a:ln w="9525">
            <a:solidFill>
              <a:srgbClr val="5F5F5F"/>
            </a:solidFill>
            <a:miter lim="800000"/>
            <a:headEnd/>
            <a:tailEnd/>
          </a:ln>
          <a:effectLst>
            <a:outerShdw dist="35921" dir="2700000" algn="ctr" rotWithShape="0">
              <a:srgbClr val="808080">
                <a:alpha val="74997"/>
              </a:srgbClr>
            </a:outerShdw>
          </a:effectLst>
        </p:spPr>
      </p:pic>
      <p:sp>
        <p:nvSpPr>
          <p:cNvPr id="68614" name="Rectangle 6"/>
          <p:cNvSpPr>
            <a:spLocks noChangeArrowheads="1"/>
          </p:cNvSpPr>
          <p:nvPr/>
        </p:nvSpPr>
        <p:spPr bwMode="auto">
          <a:xfrm>
            <a:off x="5448300" y="6045200"/>
            <a:ext cx="3352800" cy="820738"/>
          </a:xfrm>
          <a:prstGeom prst="rect">
            <a:avLst/>
          </a:prstGeom>
          <a:noFill/>
          <a:ln w="9525">
            <a:noFill/>
            <a:miter lim="800000"/>
            <a:headEnd/>
            <a:tailEnd/>
          </a:ln>
        </p:spPr>
        <p:txBody>
          <a:bodyPr lIns="101882" tIns="50941" rIns="101882" bIns="50941"/>
          <a:lstStyle/>
          <a:p>
            <a:pPr algn="l" defTabSz="1019175">
              <a:spcAft>
                <a:spcPct val="35000"/>
              </a:spcAft>
              <a:buClr>
                <a:schemeClr val="bg2"/>
              </a:buClr>
            </a:pPr>
            <a:r>
              <a:rPr lang="en-US" sz="1600" b="0" i="1">
                <a:solidFill>
                  <a:schemeClr val="tx1"/>
                </a:solidFill>
              </a:rPr>
              <a:t>To request a report, contact your MFS sales representative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9"/>
          <p:cNvSpPr txBox="1">
            <a:spLocks noChangeArrowheads="1"/>
          </p:cNvSpPr>
          <p:nvPr/>
        </p:nvSpPr>
        <p:spPr bwMode="auto">
          <a:xfrm>
            <a:off x="3268663" y="4144963"/>
            <a:ext cx="6370637" cy="2246312"/>
          </a:xfrm>
          <a:prstGeom prst="rect">
            <a:avLst/>
          </a:prstGeom>
          <a:noFill/>
          <a:ln w="9525">
            <a:noFill/>
            <a:miter lim="800000"/>
            <a:headEnd/>
            <a:tailEnd/>
          </a:ln>
        </p:spPr>
        <p:txBody>
          <a:bodyPr lIns="101882" tIns="50941" rIns="101882" bIns="50941"/>
          <a:lstStyle/>
          <a:p>
            <a:pPr defTabSz="1019175">
              <a:spcAft>
                <a:spcPts val="1788"/>
              </a:spcAft>
              <a:tabLst>
                <a:tab pos="2038350" algn="l"/>
              </a:tabLst>
            </a:pPr>
            <a:r>
              <a:rPr lang="en-US" sz="1600" b="0">
                <a:solidFill>
                  <a:schemeClr val="tx1"/>
                </a:solidFill>
                <a:ea typeface="ＭＳ Ｐゴシック" pitchFamily="34" charset="-128"/>
              </a:rPr>
              <a:t>FOR MORE INFORMATION, PLEASE CONTACT</a:t>
            </a:r>
          </a:p>
          <a:p>
            <a:pPr defTabSz="1019175">
              <a:spcAft>
                <a:spcPts val="1338"/>
              </a:spcAft>
              <a:tabLst>
                <a:tab pos="2038350" algn="l"/>
              </a:tabLst>
            </a:pPr>
            <a:r>
              <a:rPr lang="en-US" sz="2200" b="0" i="1">
                <a:solidFill>
                  <a:schemeClr val="tx1"/>
                </a:solidFill>
              </a:rPr>
              <a:t>Name</a:t>
            </a:r>
          </a:p>
          <a:p>
            <a:pPr defTabSz="1019175">
              <a:spcAft>
                <a:spcPts val="1338"/>
              </a:spcAft>
              <a:tabLst>
                <a:tab pos="2038350" algn="l"/>
              </a:tabLst>
            </a:pPr>
            <a:r>
              <a:rPr lang="en-US" sz="2200" b="0" i="1">
                <a:solidFill>
                  <a:schemeClr val="tx1"/>
                </a:solidFill>
              </a:rPr>
              <a:t>Phone</a:t>
            </a:r>
          </a:p>
          <a:p>
            <a:pPr defTabSz="1019175">
              <a:spcAft>
                <a:spcPts val="1338"/>
              </a:spcAft>
              <a:tabLst>
                <a:tab pos="2038350" algn="l"/>
              </a:tabLst>
            </a:pPr>
            <a:r>
              <a:rPr lang="en-US" sz="2200" b="0" i="1">
                <a:solidFill>
                  <a:schemeClr val="tx1"/>
                </a:solidFill>
              </a:rPr>
              <a:t>E-mail</a:t>
            </a:r>
            <a:endParaRPr lang="en-US" sz="2200" b="0">
              <a:solidFill>
                <a:schemeClr val="tx1"/>
              </a:solidFill>
            </a:endParaRPr>
          </a:p>
        </p:txBody>
      </p:sp>
      <p:sp>
        <p:nvSpPr>
          <p:cNvPr id="70659" name="Text Box 3"/>
          <p:cNvSpPr txBox="1">
            <a:spLocks noChangeArrowheads="1"/>
          </p:cNvSpPr>
          <p:nvPr/>
        </p:nvSpPr>
        <p:spPr bwMode="auto">
          <a:xfrm>
            <a:off x="8763000" y="6858000"/>
            <a:ext cx="952500" cy="244475"/>
          </a:xfrm>
          <a:prstGeom prst="rect">
            <a:avLst/>
          </a:prstGeom>
          <a:noFill/>
          <a:ln w="9525" algn="ctr">
            <a:noFill/>
            <a:miter lim="800000"/>
            <a:headEnd/>
            <a:tailEnd/>
          </a:ln>
          <a:effectLst/>
        </p:spPr>
        <p:txBody>
          <a:bodyPr wrap="none">
            <a:spAutoFit/>
          </a:bodyPr>
          <a:lstStyle/>
          <a:p>
            <a:pPr algn="l"/>
            <a:r>
              <a:rPr lang="en-US" sz="1000" b="0">
                <a:solidFill>
                  <a:schemeClr val="tx1"/>
                </a:solidFill>
              </a:rPr>
              <a:t>17362.1  6/09</a:t>
            </a:r>
          </a:p>
        </p:txBody>
      </p:sp>
      <p:sp>
        <p:nvSpPr>
          <p:cNvPr id="70660" name="Text Box 4"/>
          <p:cNvSpPr txBox="1">
            <a:spLocks noChangeArrowheads="1"/>
          </p:cNvSpPr>
          <p:nvPr/>
        </p:nvSpPr>
        <p:spPr bwMode="auto">
          <a:xfrm>
            <a:off x="7405688" y="2759075"/>
            <a:ext cx="2211387" cy="579438"/>
          </a:xfrm>
          <a:prstGeom prst="rect">
            <a:avLst/>
          </a:prstGeom>
          <a:noFill/>
          <a:ln w="9525" algn="ctr">
            <a:noFill/>
            <a:miter lim="800000"/>
            <a:headEnd/>
            <a:tailEnd/>
          </a:ln>
          <a:effectLst/>
        </p:spPr>
        <p:txBody>
          <a:bodyPr wrap="none">
            <a:spAutoFit/>
          </a:bodyPr>
          <a:lstStyle/>
          <a:p>
            <a:pPr defTabSz="1019175"/>
            <a:r>
              <a:rPr lang="en-US" sz="3200">
                <a:solidFill>
                  <a:schemeClr val="tx1"/>
                </a:solidFill>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03238" y="215900"/>
            <a:ext cx="9304337" cy="949325"/>
          </a:xfrm>
          <a:noFill/>
        </p:spPr>
        <p:txBody>
          <a:bodyPr/>
          <a:lstStyle/>
          <a:p>
            <a:pPr eaLnBrk="1" hangingPunct="1"/>
            <a:r>
              <a:rPr lang="en-US" smtClean="0"/>
              <a:t>Advisor Fees and Services</a:t>
            </a:r>
          </a:p>
        </p:txBody>
      </p:sp>
      <p:sp>
        <p:nvSpPr>
          <p:cNvPr id="44035" name="Rectangle 3"/>
          <p:cNvSpPr>
            <a:spLocks noGrp="1" noChangeArrowheads="1"/>
          </p:cNvSpPr>
          <p:nvPr>
            <p:ph type="body" idx="1"/>
          </p:nvPr>
        </p:nvSpPr>
        <p:spPr>
          <a:xfrm>
            <a:off x="503238" y="1641475"/>
            <a:ext cx="9051925" cy="5440363"/>
          </a:xfrm>
          <a:noFill/>
        </p:spPr>
        <p:txBody>
          <a:bodyPr/>
          <a:lstStyle/>
          <a:p>
            <a:pPr marL="508000" indent="-508000" eaLnBrk="1" hangingPunct="1">
              <a:spcAft>
                <a:spcPct val="75000"/>
              </a:spcAft>
              <a:buFontTx/>
              <a:buNone/>
            </a:pPr>
            <a:r>
              <a:rPr lang="en-US" b="1" smtClean="0"/>
              <a:t>CONTENTS</a:t>
            </a:r>
          </a:p>
          <a:p>
            <a:pPr marL="508000" indent="-508000" eaLnBrk="1" hangingPunct="1">
              <a:buFontTx/>
              <a:buAutoNum type="romanUcPeriod"/>
            </a:pPr>
            <a:r>
              <a:rPr lang="en-US" sz="1800" b="1" smtClean="0"/>
              <a:t>Retirement Advisor Fee and Service Trends</a:t>
            </a:r>
          </a:p>
          <a:p>
            <a:pPr marL="1095375" lvl="1" indent="-457200" eaLnBrk="1" hangingPunct="1">
              <a:buFont typeface="Symbol" pitchFamily="18" charset="2"/>
              <a:buChar char="-"/>
            </a:pPr>
            <a:r>
              <a:rPr lang="en-US" smtClean="0"/>
              <a:t>Database methodology</a:t>
            </a:r>
          </a:p>
          <a:p>
            <a:pPr marL="1095375" lvl="1" indent="-457200" eaLnBrk="1" hangingPunct="1">
              <a:buFont typeface="Symbol" pitchFamily="18" charset="2"/>
              <a:buChar char="-"/>
            </a:pPr>
            <a:r>
              <a:rPr lang="en-US" smtClean="0"/>
              <a:t>Fee methods and averages</a:t>
            </a:r>
          </a:p>
          <a:p>
            <a:pPr marL="1095375" lvl="1" indent="-457200" eaLnBrk="1" hangingPunct="1">
              <a:buFont typeface="Symbol" pitchFamily="18" charset="2"/>
              <a:buChar char="-"/>
            </a:pPr>
            <a:r>
              <a:rPr lang="en-US" smtClean="0"/>
              <a:t>Retainer versus project-based fees</a:t>
            </a:r>
          </a:p>
          <a:p>
            <a:pPr marL="1095375" lvl="1" indent="-457200" eaLnBrk="1" hangingPunct="1">
              <a:buFont typeface="Symbol" pitchFamily="18" charset="2"/>
              <a:buChar char="-"/>
            </a:pPr>
            <a:r>
              <a:rPr lang="en-US" smtClean="0"/>
              <a:t>Investment and fiduciary services</a:t>
            </a:r>
          </a:p>
          <a:p>
            <a:pPr marL="508000" indent="-508000" eaLnBrk="1" hangingPunct="1">
              <a:buFontTx/>
              <a:buAutoNum type="romanUcPeriod"/>
            </a:pPr>
            <a:r>
              <a:rPr lang="en-US" sz="1800" b="1" smtClean="0"/>
              <a:t>Communicating Advisor Fees and Services to Plan Sponsors</a:t>
            </a:r>
          </a:p>
          <a:p>
            <a:pPr marL="1095375" lvl="1" indent="-457200" eaLnBrk="1" hangingPunct="1">
              <a:buFont typeface="Symbol" pitchFamily="18" charset="2"/>
              <a:buChar char="-"/>
            </a:pPr>
            <a:r>
              <a:rPr lang="en-US" smtClean="0"/>
              <a:t>Best practices for communicating fees</a:t>
            </a:r>
          </a:p>
          <a:p>
            <a:pPr marL="1095375" lvl="1" indent="-457200" eaLnBrk="1" hangingPunct="1">
              <a:buFont typeface="Symbol" pitchFamily="18" charset="2"/>
              <a:buChar char="-"/>
            </a:pPr>
            <a:r>
              <a:rPr lang="en-US" smtClean="0"/>
              <a:t>Annual advisor fee and service review template</a:t>
            </a:r>
          </a:p>
          <a:p>
            <a:pPr marL="508000" indent="-508000" eaLnBrk="1" hangingPunct="1">
              <a:spcBef>
                <a:spcPct val="50000"/>
              </a:spcBef>
              <a:spcAft>
                <a:spcPct val="50000"/>
              </a:spcAft>
              <a:buFontTx/>
              <a:buAutoNum type="romanUcPeriod"/>
            </a:pPr>
            <a:r>
              <a:rPr lang="en-US" sz="1800" b="1" smtClean="0"/>
              <a:t>Fee Benchmarking Tools</a:t>
            </a:r>
          </a:p>
          <a:p>
            <a:pPr marL="1095375" lvl="1" indent="-457200" eaLnBrk="1" hangingPunct="1">
              <a:buFont typeface="Symbol" pitchFamily="18" charset="2"/>
              <a:buChar char="-"/>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9"/>
          <p:cNvSpPr txBox="1">
            <a:spLocks noChangeArrowheads="1"/>
          </p:cNvSpPr>
          <p:nvPr/>
        </p:nvSpPr>
        <p:spPr bwMode="auto">
          <a:xfrm>
            <a:off x="2179638" y="4576763"/>
            <a:ext cx="5280025" cy="1468437"/>
          </a:xfrm>
          <a:prstGeom prst="rect">
            <a:avLst/>
          </a:prstGeom>
          <a:noFill/>
          <a:ln w="9525">
            <a:noFill/>
            <a:miter lim="800000"/>
            <a:headEnd/>
            <a:tailEnd/>
          </a:ln>
        </p:spPr>
        <p:txBody>
          <a:bodyPr lIns="101882" tIns="50941" rIns="101882" bIns="50941"/>
          <a:lstStyle/>
          <a:p>
            <a:pPr algn="l" defTabSz="1019175">
              <a:lnSpc>
                <a:spcPct val="125000"/>
              </a:lnSpc>
              <a:spcAft>
                <a:spcPct val="50000"/>
              </a:spcAft>
            </a:pPr>
            <a:r>
              <a:rPr lang="en-US" sz="2200" b="0">
                <a:ea typeface="ＭＳ Ｐゴシック" pitchFamily="34" charset="-128"/>
              </a:rPr>
              <a:t>ADVISOR FEE &amp; SERVICE TRENDS </a:t>
            </a:r>
            <a:endParaRPr lang="en-US" sz="1600" b="0" baseline="7000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Advisor Fee Trends</a:t>
            </a:r>
          </a:p>
        </p:txBody>
      </p:sp>
      <p:sp>
        <p:nvSpPr>
          <p:cNvPr id="102403" name="Rectangle 3"/>
          <p:cNvSpPr>
            <a:spLocks noGrp="1" noChangeArrowheads="1"/>
          </p:cNvSpPr>
          <p:nvPr>
            <p:ph type="body" idx="1"/>
          </p:nvPr>
        </p:nvSpPr>
        <p:spPr>
          <a:xfrm>
            <a:off x="503238" y="1554163"/>
            <a:ext cx="9326562" cy="1670050"/>
          </a:xfrm>
        </p:spPr>
        <p:txBody>
          <a:bodyPr/>
          <a:lstStyle/>
          <a:p>
            <a:pPr marL="0" indent="0">
              <a:spcAft>
                <a:spcPct val="75000"/>
              </a:spcAft>
              <a:buFontTx/>
              <a:buNone/>
            </a:pPr>
            <a:r>
              <a:rPr lang="en-US" b="1"/>
              <a:t>FEE BENCHMARKER</a:t>
            </a:r>
            <a:r>
              <a:rPr lang="en-US" sz="1300" b="1" baseline="66000"/>
              <a:t>TM</a:t>
            </a:r>
            <a:r>
              <a:rPr lang="en-US" b="1"/>
              <a:t> </a:t>
            </a:r>
            <a:endParaRPr lang="en-US"/>
          </a:p>
          <a:p>
            <a:pPr marL="0" indent="0">
              <a:buFontTx/>
              <a:buNone/>
            </a:pPr>
            <a:r>
              <a:rPr lang="en-US" b="1"/>
              <a:t>Database Composition</a:t>
            </a:r>
          </a:p>
          <a:p>
            <a:pPr marL="0" indent="0">
              <a:buFontTx/>
              <a:buNone/>
            </a:pPr>
            <a:r>
              <a:rPr lang="en-US"/>
              <a:t>120 practices, 727 retirement specialists, 5000+ defined contribution (DC) plans</a:t>
            </a:r>
          </a:p>
        </p:txBody>
      </p:sp>
      <p:sp>
        <p:nvSpPr>
          <p:cNvPr id="53" name="Rectangle 52"/>
          <p:cNvSpPr>
            <a:spLocks noChangeArrowheads="1"/>
          </p:cNvSpPr>
          <p:nvPr/>
        </p:nvSpPr>
        <p:spPr bwMode="auto">
          <a:xfrm>
            <a:off x="5029200" y="3540125"/>
            <a:ext cx="4191000" cy="385763"/>
          </a:xfrm>
          <a:prstGeom prst="rect">
            <a:avLst/>
          </a:prstGeom>
          <a:noFill/>
          <a:ln w="9525">
            <a:solidFill>
              <a:schemeClr val="bg1"/>
            </a:solidFill>
            <a:miter lim="800000"/>
            <a:headEnd/>
            <a:tailEnd/>
          </a:ln>
        </p:spPr>
        <p:txBody>
          <a:bodyPr lIns="101882" tIns="50941" rIns="101882" bIns="50941">
            <a:spAutoFit/>
          </a:bodyPr>
          <a:lstStyle/>
          <a:p>
            <a:pPr algn="l" defTabSz="1019175">
              <a:spcAft>
                <a:spcPct val="35000"/>
              </a:spcAft>
              <a:buClr>
                <a:srgbClr val="896532"/>
              </a:buClr>
            </a:pPr>
            <a:r>
              <a:rPr lang="en-US" sz="1800">
                <a:solidFill>
                  <a:srgbClr val="5F5F5F"/>
                </a:solidFill>
                <a:ea typeface="ＭＳ Ｐゴシック" pitchFamily="34" charset="-128"/>
              </a:rPr>
              <a:t>DC assets under advisement</a:t>
            </a:r>
          </a:p>
        </p:txBody>
      </p:sp>
      <p:sp>
        <p:nvSpPr>
          <p:cNvPr id="52" name="Rectangle 51"/>
          <p:cNvSpPr>
            <a:spLocks noChangeArrowheads="1"/>
          </p:cNvSpPr>
          <p:nvPr/>
        </p:nvSpPr>
        <p:spPr bwMode="auto">
          <a:xfrm>
            <a:off x="842963" y="3532188"/>
            <a:ext cx="3463925" cy="385762"/>
          </a:xfrm>
          <a:prstGeom prst="rect">
            <a:avLst/>
          </a:prstGeom>
          <a:noFill/>
          <a:ln w="9525">
            <a:solidFill>
              <a:schemeClr val="bg1"/>
            </a:solidFill>
            <a:miter lim="800000"/>
            <a:headEnd/>
            <a:tailEnd/>
          </a:ln>
        </p:spPr>
        <p:txBody>
          <a:bodyPr wrap="none" lIns="101882" tIns="50941" rIns="101882" bIns="50941">
            <a:spAutoFit/>
          </a:bodyPr>
          <a:lstStyle/>
          <a:p>
            <a:pPr algn="ctr" defTabSz="1019175"/>
            <a:r>
              <a:rPr lang="en-US" sz="1800">
                <a:solidFill>
                  <a:srgbClr val="5F5F5F"/>
                </a:solidFill>
                <a:ea typeface="ＭＳ Ｐゴシック" pitchFamily="34" charset="-128"/>
              </a:rPr>
              <a:t>Business models represented</a:t>
            </a:r>
          </a:p>
        </p:txBody>
      </p:sp>
      <p:grpSp>
        <p:nvGrpSpPr>
          <p:cNvPr id="102406" name="Group 6"/>
          <p:cNvGrpSpPr>
            <a:grpSpLocks/>
          </p:cNvGrpSpPr>
          <p:nvPr/>
        </p:nvGrpSpPr>
        <p:grpSpPr bwMode="auto">
          <a:xfrm>
            <a:off x="1171575" y="4049713"/>
            <a:ext cx="2806700" cy="2890837"/>
            <a:chOff x="624" y="2208"/>
            <a:chExt cx="1607" cy="1607"/>
          </a:xfrm>
        </p:grpSpPr>
        <p:pic>
          <p:nvPicPr>
            <p:cNvPr id="102407" name="Picture 7" descr="FeeBenchmarker_PieChart1"/>
            <p:cNvPicPr>
              <a:picLocks noChangeAspect="1" noChangeArrowheads="1"/>
            </p:cNvPicPr>
            <p:nvPr/>
          </p:nvPicPr>
          <p:blipFill>
            <a:blip r:embed="rId3"/>
            <a:srcRect/>
            <a:stretch>
              <a:fillRect/>
            </a:stretch>
          </p:blipFill>
          <p:spPr bwMode="auto">
            <a:xfrm>
              <a:off x="624" y="2208"/>
              <a:ext cx="1607" cy="1607"/>
            </a:xfrm>
            <a:prstGeom prst="rect">
              <a:avLst/>
            </a:prstGeom>
            <a:noFill/>
            <a:ln w="9525">
              <a:noFill/>
              <a:miter lim="800000"/>
              <a:headEnd/>
              <a:tailEnd/>
            </a:ln>
          </p:spPr>
        </p:pic>
        <p:sp>
          <p:nvSpPr>
            <p:cNvPr id="24603" name="TextBox 55"/>
            <p:cNvSpPr txBox="1">
              <a:spLocks noChangeArrowheads="1"/>
            </p:cNvSpPr>
            <p:nvPr/>
          </p:nvSpPr>
          <p:spPr bwMode="auto">
            <a:xfrm>
              <a:off x="767" y="2541"/>
              <a:ext cx="576" cy="399"/>
            </a:xfrm>
            <a:prstGeom prst="rect">
              <a:avLst/>
            </a:prstGeom>
            <a:noFill/>
            <a:ln w="9525">
              <a:noFill/>
              <a:miter lim="800000"/>
              <a:headEnd/>
              <a:tailEnd/>
            </a:ln>
          </p:spPr>
          <p:txBody>
            <a:bodyPr lIns="101882" tIns="50941" rIns="101882" bIns="50941">
              <a:spAutoFit/>
            </a:bodyPr>
            <a:lstStyle/>
            <a:p>
              <a:pPr algn="ctr" defTabSz="1019175">
                <a:spcAft>
                  <a:spcPct val="10000"/>
                </a:spcAft>
              </a:pPr>
              <a:r>
                <a:rPr lang="en-US" sz="1300">
                  <a:solidFill>
                    <a:schemeClr val="tx1"/>
                  </a:solidFill>
                  <a:ea typeface="ＭＳ Ｐゴシック" pitchFamily="34" charset="-128"/>
                </a:rPr>
                <a:t>31%</a:t>
              </a:r>
            </a:p>
            <a:p>
              <a:pPr algn="ctr" defTabSz="1019175"/>
              <a:r>
                <a:rPr lang="en-US" sz="1300">
                  <a:solidFill>
                    <a:schemeClr val="tx1"/>
                  </a:solidFill>
                  <a:ea typeface="ＭＳ Ｐゴシック" pitchFamily="34" charset="-128"/>
                </a:rPr>
                <a:t>Affiliated FAs</a:t>
              </a:r>
            </a:p>
          </p:txBody>
        </p:sp>
        <p:sp>
          <p:nvSpPr>
            <p:cNvPr id="24604" name="TextBox 56"/>
            <p:cNvSpPr txBox="1">
              <a:spLocks noChangeArrowheads="1"/>
            </p:cNvSpPr>
            <p:nvPr/>
          </p:nvSpPr>
          <p:spPr bwMode="auto">
            <a:xfrm>
              <a:off x="1536" y="2784"/>
              <a:ext cx="576" cy="289"/>
            </a:xfrm>
            <a:prstGeom prst="rect">
              <a:avLst/>
            </a:prstGeom>
            <a:noFill/>
            <a:ln w="9525">
              <a:noFill/>
              <a:miter lim="800000"/>
              <a:headEnd/>
              <a:tailEnd/>
            </a:ln>
          </p:spPr>
          <p:txBody>
            <a:bodyPr lIns="101882" tIns="50941" rIns="101882" bIns="50941">
              <a:spAutoFit/>
            </a:bodyPr>
            <a:lstStyle/>
            <a:p>
              <a:pPr algn="ctr" defTabSz="1019175">
                <a:spcAft>
                  <a:spcPct val="10000"/>
                </a:spcAft>
              </a:pPr>
              <a:r>
                <a:rPr lang="en-US" sz="1300">
                  <a:solidFill>
                    <a:schemeClr val="tx1"/>
                  </a:solidFill>
                  <a:ea typeface="ＭＳ Ｐゴシック" pitchFamily="34" charset="-128"/>
                </a:rPr>
                <a:t>42%</a:t>
              </a:r>
            </a:p>
            <a:p>
              <a:pPr algn="ctr" defTabSz="1019175">
                <a:spcAft>
                  <a:spcPct val="10000"/>
                </a:spcAft>
              </a:pPr>
              <a:r>
                <a:rPr lang="en-US" sz="1300">
                  <a:solidFill>
                    <a:schemeClr val="tx1"/>
                  </a:solidFill>
                  <a:ea typeface="ＭＳ Ｐゴシック" pitchFamily="34" charset="-128"/>
                </a:rPr>
                <a:t>RIAs</a:t>
              </a:r>
            </a:p>
          </p:txBody>
        </p:sp>
        <p:sp>
          <p:nvSpPr>
            <p:cNvPr id="24605" name="TextBox 57"/>
            <p:cNvSpPr txBox="1">
              <a:spLocks noChangeArrowheads="1"/>
            </p:cNvSpPr>
            <p:nvPr/>
          </p:nvSpPr>
          <p:spPr bwMode="auto">
            <a:xfrm>
              <a:off x="912" y="3216"/>
              <a:ext cx="728" cy="399"/>
            </a:xfrm>
            <a:prstGeom prst="rect">
              <a:avLst/>
            </a:prstGeom>
            <a:noFill/>
            <a:ln w="9525">
              <a:noFill/>
              <a:miter lim="800000"/>
              <a:headEnd/>
              <a:tailEnd/>
            </a:ln>
          </p:spPr>
          <p:txBody>
            <a:bodyPr lIns="101882" tIns="50941" rIns="101882" bIns="50941">
              <a:spAutoFit/>
            </a:bodyPr>
            <a:lstStyle/>
            <a:p>
              <a:pPr algn="ctr" defTabSz="1019175">
                <a:spcAft>
                  <a:spcPct val="10000"/>
                </a:spcAft>
              </a:pPr>
              <a:r>
                <a:rPr lang="en-US" sz="1300">
                  <a:ea typeface="ＭＳ Ｐゴシック" pitchFamily="34" charset="-128"/>
                </a:rPr>
                <a:t>27%</a:t>
              </a:r>
            </a:p>
            <a:p>
              <a:pPr algn="ctr" defTabSz="1019175">
                <a:spcAft>
                  <a:spcPct val="10000"/>
                </a:spcAft>
              </a:pPr>
              <a:r>
                <a:rPr lang="en-US" sz="1300">
                  <a:ea typeface="ＭＳ Ｐゴシック" pitchFamily="34" charset="-128"/>
                </a:rPr>
                <a:t>Fee Only Consultants</a:t>
              </a:r>
            </a:p>
          </p:txBody>
        </p:sp>
      </p:grpSp>
      <p:graphicFrame>
        <p:nvGraphicFramePr>
          <p:cNvPr id="102411" name="Group 11"/>
          <p:cNvGraphicFramePr>
            <a:graphicFrameLocks noGrp="1"/>
          </p:cNvGraphicFramePr>
          <p:nvPr/>
        </p:nvGraphicFramePr>
        <p:xfrm>
          <a:off x="5113338" y="4222750"/>
          <a:ext cx="4106862" cy="1792288"/>
        </p:xfrm>
        <a:graphic>
          <a:graphicData uri="http://schemas.openxmlformats.org/drawingml/2006/table">
            <a:tbl>
              <a:tblPr/>
              <a:tblGrid>
                <a:gridCol w="2054225"/>
                <a:gridCol w="2052637"/>
              </a:tblGrid>
              <a:tr h="447675">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0 to $100M</a:t>
                      </a:r>
                    </a:p>
                  </a:txBody>
                  <a:tcPr marL="203765" marR="203765"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27%</a:t>
                      </a:r>
                    </a:p>
                  </a:txBody>
                  <a:tcPr marL="203765" marR="203765"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49263">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$101M to $500M</a:t>
                      </a:r>
                    </a:p>
                  </a:txBody>
                  <a:tcPr marL="203765" marR="203765"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36%</a:t>
                      </a:r>
                    </a:p>
                  </a:txBody>
                  <a:tcPr marL="203765" marR="203765"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47675">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$501M to $1B</a:t>
                      </a:r>
                    </a:p>
                  </a:txBody>
                  <a:tcPr marL="203765" marR="203765"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15%</a:t>
                      </a:r>
                    </a:p>
                  </a:txBody>
                  <a:tcPr marL="203765" marR="203765"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47675">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Over $1B</a:t>
                      </a:r>
                    </a:p>
                  </a:txBody>
                  <a:tcPr marL="203765" marR="203765"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22%</a:t>
                      </a:r>
                    </a:p>
                  </a:txBody>
                  <a:tcPr marL="203765" marR="203765"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Staffing Norms</a:t>
            </a:r>
          </a:p>
        </p:txBody>
      </p:sp>
      <p:sp>
        <p:nvSpPr>
          <p:cNvPr id="104451" name="Rectangle 3"/>
          <p:cNvSpPr>
            <a:spLocks noGrp="1" noChangeArrowheads="1"/>
          </p:cNvSpPr>
          <p:nvPr>
            <p:ph type="body" idx="1"/>
          </p:nvPr>
        </p:nvSpPr>
        <p:spPr>
          <a:xfrm>
            <a:off x="503238" y="1554163"/>
            <a:ext cx="9304337" cy="519112"/>
          </a:xfrm>
        </p:spPr>
        <p:txBody>
          <a:bodyPr/>
          <a:lstStyle/>
          <a:p>
            <a:pPr>
              <a:buFontTx/>
              <a:buNone/>
            </a:pPr>
            <a:r>
              <a:rPr lang="en-US" b="1"/>
              <a:t>TYPICAL RETIREMENT PRACTICE STAFFING LEVELS</a:t>
            </a:r>
          </a:p>
        </p:txBody>
      </p:sp>
      <p:graphicFrame>
        <p:nvGraphicFramePr>
          <p:cNvPr id="104452" name="Group 4"/>
          <p:cNvGraphicFramePr>
            <a:graphicFrameLocks noGrp="1"/>
          </p:cNvGraphicFramePr>
          <p:nvPr/>
        </p:nvGraphicFramePr>
        <p:xfrm>
          <a:off x="763588" y="2332038"/>
          <a:ext cx="3771900" cy="2724151"/>
        </p:xfrm>
        <a:graphic>
          <a:graphicData uri="http://schemas.openxmlformats.org/drawingml/2006/table">
            <a:tbl>
              <a:tblPr/>
              <a:tblGrid>
                <a:gridCol w="2430462"/>
                <a:gridCol w="1341438"/>
              </a:tblGrid>
              <a:tr h="484188">
                <a:tc gridSpan="2">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800" b="1" i="0" u="none" strike="noStrike" cap="none" normalizeH="0" baseline="0" smtClean="0">
                          <a:ln>
                            <a:noFill/>
                          </a:ln>
                          <a:solidFill>
                            <a:srgbClr val="5F5F5F"/>
                          </a:solidFill>
                          <a:effectLst/>
                          <a:latin typeface="Arial" charset="0"/>
                        </a:rPr>
                        <a:t>Full-Time Retirement Staff</a:t>
                      </a:r>
                    </a:p>
                  </a:txBody>
                  <a:tcPr marL="101882" marR="101882" marT="101882" marB="101882"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447675">
                <a:tc gridSpan="2">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endParaRPr kumimoji="0" lang="en-US" sz="1600" b="1" i="0" u="none" strike="noStrike" cap="none" normalizeH="0" baseline="0" smtClean="0">
                        <a:ln>
                          <a:noFill/>
                        </a:ln>
                        <a:solidFill>
                          <a:srgbClr val="5F5F5F"/>
                        </a:solidFill>
                        <a:effectLst/>
                        <a:latin typeface="Arial" charset="0"/>
                      </a:endParaRPr>
                    </a:p>
                  </a:txBody>
                  <a:tcPr marL="101882" marR="101882" marT="101882" marB="101882" horzOverflow="overflow">
                    <a:lnL cap="flat">
                      <a:noFill/>
                    </a:lnL>
                    <a:lnR cap="flat">
                      <a:noFill/>
                    </a:lnR>
                    <a:lnT>
                      <a:noFill/>
                    </a:lnT>
                    <a:lnB w="6350" cap="flat" cmpd="sng" algn="ctr">
                      <a:solidFill>
                        <a:srgbClr val="5F5F5F"/>
                      </a:solidFill>
                      <a:prstDash val="solid"/>
                      <a:round/>
                      <a:headEnd type="none" w="med" len="med"/>
                      <a:tailEnd type="none" w="med" len="med"/>
                    </a:lnB>
                    <a:lnTlToBr>
                      <a:noFill/>
                    </a:lnTlToBr>
                    <a:lnBlToTr>
                      <a:noFill/>
                    </a:lnBlToTr>
                    <a:noFill/>
                  </a:tcPr>
                </a:tc>
                <a:tc hMerge="1">
                  <a:txBody>
                    <a:bodyPr/>
                    <a:lstStyle/>
                    <a:p>
                      <a:endParaRPr lang="en-US"/>
                    </a:p>
                  </a:txBody>
                  <a:tcPr/>
                </a:tc>
              </a:tr>
              <a:tr h="447675">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 to 3 employees</a:t>
                      </a:r>
                    </a:p>
                  </a:txBody>
                  <a:tcPr marL="101882" marR="101882" marT="101882" marB="101882" horzOverflow="overflow">
                    <a:lnL cap="flat">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45%</a:t>
                      </a:r>
                    </a:p>
                  </a:txBody>
                  <a:tcPr marL="101882" marR="101882" marT="101882" marB="101882" horzOverflow="overflow">
                    <a:lnL>
                      <a:noFill/>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49263">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4 to 7 employees</a:t>
                      </a:r>
                    </a:p>
                  </a:txBody>
                  <a:tcPr marL="101882" marR="101882" marT="101882" marB="101882" horzOverflow="overflow">
                    <a:lnL cap="flat">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37.5%</a:t>
                      </a:r>
                    </a:p>
                  </a:txBody>
                  <a:tcPr marL="101882" marR="101882" marT="101882" marB="101882" horzOverflow="overflow">
                    <a:lnL>
                      <a:noFill/>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47675">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8 to 12 employees</a:t>
                      </a:r>
                    </a:p>
                  </a:txBody>
                  <a:tcPr marL="101882" marR="101882" marT="101882" marB="101882" horzOverflow="overflow">
                    <a:lnL cap="flat">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12.5%</a:t>
                      </a:r>
                    </a:p>
                  </a:txBody>
                  <a:tcPr marL="101882" marR="101882" marT="101882" marB="101882" horzOverflow="overflow">
                    <a:lnL>
                      <a:noFill/>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47675">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Over 12 employees</a:t>
                      </a:r>
                    </a:p>
                  </a:txBody>
                  <a:tcPr marL="101882" marR="101882" marT="101882" marB="101882" horzOverflow="overflow">
                    <a:lnL cap="flat">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5%</a:t>
                      </a:r>
                    </a:p>
                  </a:txBody>
                  <a:tcPr marL="101882" marR="101882" marT="101882" marB="101882" horzOverflow="overflow">
                    <a:lnL>
                      <a:noFill/>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bl>
          </a:graphicData>
        </a:graphic>
      </p:graphicFrame>
      <p:graphicFrame>
        <p:nvGraphicFramePr>
          <p:cNvPr id="104513" name="Group 65"/>
          <p:cNvGraphicFramePr>
            <a:graphicFrameLocks noGrp="1"/>
          </p:cNvGraphicFramePr>
          <p:nvPr/>
        </p:nvGraphicFramePr>
        <p:xfrm>
          <a:off x="4945063" y="2332038"/>
          <a:ext cx="4945062" cy="2274604"/>
        </p:xfrm>
        <a:graphic>
          <a:graphicData uri="http://schemas.openxmlformats.org/drawingml/2006/table">
            <a:tbl>
              <a:tblPr/>
              <a:tblGrid>
                <a:gridCol w="2246312"/>
                <a:gridCol w="1700213"/>
                <a:gridCol w="998537"/>
              </a:tblGrid>
              <a:tr h="484188">
                <a:tc gridSpan="3">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800" b="1" i="0" u="none" strike="noStrike" cap="none" normalizeH="0" baseline="0" smtClean="0">
                          <a:ln>
                            <a:noFill/>
                          </a:ln>
                          <a:solidFill>
                            <a:srgbClr val="5F5F5F"/>
                          </a:solidFill>
                          <a:effectLst/>
                          <a:latin typeface="Arial" charset="0"/>
                        </a:rPr>
                        <a:t>Retirement Staff by Business Model</a:t>
                      </a:r>
                    </a:p>
                  </a:txBody>
                  <a:tcPr marL="50941" marR="50941" marT="101882" marB="101882"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381000">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endParaRPr kumimoji="0" lang="en-US" sz="1600" b="1" i="0" u="none" strike="noStrike" cap="none" normalizeH="0" baseline="0" smtClean="0">
                        <a:ln>
                          <a:noFill/>
                        </a:ln>
                        <a:solidFill>
                          <a:schemeClr val="tx1"/>
                        </a:solidFill>
                        <a:effectLst/>
                        <a:latin typeface="Arial" charset="0"/>
                      </a:endParaRPr>
                    </a:p>
                  </a:txBody>
                  <a:tcPr marL="50941" marR="50941" marT="101882" marB="101882" horzOverflow="overflow">
                    <a:lnL cap="flat">
                      <a:noFill/>
                    </a:lnL>
                    <a:lnR>
                      <a:noFill/>
                    </a:lnR>
                    <a:ln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400" b="1" i="1" u="none" strike="noStrike" cap="none" normalizeH="0" baseline="0" smtClean="0">
                          <a:ln>
                            <a:noFill/>
                          </a:ln>
                          <a:solidFill>
                            <a:srgbClr val="5F5F5F"/>
                          </a:solidFill>
                          <a:effectLst/>
                          <a:latin typeface="Arial" charset="0"/>
                        </a:rPr>
                        <a:t>FT Staff Range</a:t>
                      </a:r>
                    </a:p>
                  </a:txBody>
                  <a:tcPr marL="50941" marR="50941" marT="101882" marB="101882" horzOverflow="overflow">
                    <a:lnL>
                      <a:noFill/>
                    </a:lnL>
                    <a:lnR>
                      <a:noFill/>
                    </a:lnR>
                    <a:ln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400" b="1" i="1" u="none" strike="noStrike" cap="none" normalizeH="0" baseline="0" smtClean="0">
                          <a:ln>
                            <a:noFill/>
                          </a:ln>
                          <a:solidFill>
                            <a:srgbClr val="5F5F5F"/>
                          </a:solidFill>
                          <a:effectLst/>
                          <a:latin typeface="Arial" charset="0"/>
                        </a:rPr>
                        <a:t>Mean</a:t>
                      </a:r>
                    </a:p>
                  </a:txBody>
                  <a:tcPr marL="50941" marR="50941" marT="101882" marB="101882" horzOverflow="overflow">
                    <a:lnL>
                      <a:noFill/>
                    </a:lnL>
                    <a:lnR cap="flat">
                      <a:noFill/>
                    </a:lnR>
                    <a:lnT>
                      <a:noFill/>
                    </a:lnT>
                    <a:lnB w="6350" cap="flat" cmpd="sng" algn="ctr">
                      <a:solidFill>
                        <a:srgbClr val="5F5F5F"/>
                      </a:solidFill>
                      <a:prstDash val="solid"/>
                      <a:round/>
                      <a:headEnd type="none" w="med" len="med"/>
                      <a:tailEnd type="none" w="med" len="med"/>
                    </a:lnB>
                    <a:lnTlToBr>
                      <a:noFill/>
                    </a:lnTlToBr>
                    <a:lnBlToTr>
                      <a:noFill/>
                    </a:lnBlToTr>
                    <a:noFill/>
                  </a:tcPr>
                </a:tc>
              </a:tr>
              <a:tr h="334963">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Affiliated FAs</a:t>
                      </a:r>
                    </a:p>
                  </a:txBody>
                  <a:tcPr marL="50941" marR="50941" marT="101882" marB="101882" horzOverflow="overflow">
                    <a:lnL cap="flat">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 to 11</a:t>
                      </a:r>
                    </a:p>
                  </a:txBody>
                  <a:tcPr marL="50941" marR="50941" marT="101882" marB="101882" horzOverflow="overflow">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3.9</a:t>
                      </a:r>
                    </a:p>
                  </a:txBody>
                  <a:tcPr marL="50941" marR="50941" marT="101882" marB="101882" horzOverflow="overflow">
                    <a:lnL>
                      <a:noFill/>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334963">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Independent RIAs</a:t>
                      </a:r>
                    </a:p>
                  </a:txBody>
                  <a:tcPr marL="50941" marR="50941" marT="101882" marB="101882" horzOverflow="overflow">
                    <a:lnL cap="flat">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 to 53</a:t>
                      </a:r>
                    </a:p>
                  </a:txBody>
                  <a:tcPr marL="50941" marR="50941" marT="101882" marB="101882" horzOverflow="overflow">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5.8</a:t>
                      </a:r>
                    </a:p>
                  </a:txBody>
                  <a:tcPr marL="50941" marR="50941" marT="101882" marB="101882" horzOverflow="overflow">
                    <a:lnL>
                      <a:noFill/>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74638">
                <a:tc>
                  <a:txBody>
                    <a:bodyPr/>
                    <a:lstStyle/>
                    <a:p>
                      <a:pPr marL="0" marR="0" lvl="0" indent="0" algn="l"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Fee-only consultants</a:t>
                      </a:r>
                    </a:p>
                  </a:txBody>
                  <a:tcPr marL="50941" marR="50941" marT="101882" marB="101882" horzOverflow="overflow">
                    <a:lnL cap="flat">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 to 65</a:t>
                      </a:r>
                    </a:p>
                  </a:txBody>
                  <a:tcPr marL="50941" marR="50941" marT="101882" marB="101882" horzOverflow="overflow">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3500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7.5</a:t>
                      </a:r>
                    </a:p>
                  </a:txBody>
                  <a:tcPr marL="50941" marR="50941" marT="101882" marB="101882" horzOverflow="overflow">
                    <a:lnL>
                      <a:noFill/>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bl>
          </a:graphicData>
        </a:graphic>
      </p:graphicFrame>
      <p:sp>
        <p:nvSpPr>
          <p:cNvPr id="104508" name="Rectangle 60"/>
          <p:cNvSpPr>
            <a:spLocks noChangeArrowheads="1"/>
          </p:cNvSpPr>
          <p:nvPr/>
        </p:nvSpPr>
        <p:spPr bwMode="auto">
          <a:xfrm>
            <a:off x="419100" y="5699125"/>
            <a:ext cx="9388475" cy="692150"/>
          </a:xfrm>
          <a:prstGeom prst="rect">
            <a:avLst/>
          </a:prstGeom>
          <a:noFill/>
          <a:ln w="9525">
            <a:noFill/>
            <a:miter lim="800000"/>
            <a:headEnd/>
            <a:tailEnd/>
          </a:ln>
        </p:spPr>
        <p:txBody>
          <a:bodyPr lIns="101882" tIns="50941" rIns="101882" bIns="50941"/>
          <a:lstStyle/>
          <a:p>
            <a:pPr algn="ctr" defTabSz="1019175">
              <a:spcAft>
                <a:spcPct val="35000"/>
              </a:spcAft>
              <a:buClr>
                <a:schemeClr val="bg2"/>
              </a:buClr>
            </a:pPr>
            <a:r>
              <a:rPr lang="en-US" sz="1800" b="0">
                <a:solidFill>
                  <a:schemeClr val="tx1"/>
                </a:solidFill>
              </a:rPr>
              <a:t>Average of 1 full-time retirement specialist for every $169 million in assets under advisement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Fee Methods</a:t>
            </a:r>
          </a:p>
        </p:txBody>
      </p:sp>
      <p:sp>
        <p:nvSpPr>
          <p:cNvPr id="106499" name="Rectangle 3"/>
          <p:cNvSpPr>
            <a:spLocks noGrp="1" noChangeArrowheads="1"/>
          </p:cNvSpPr>
          <p:nvPr>
            <p:ph type="body" idx="1"/>
          </p:nvPr>
        </p:nvSpPr>
        <p:spPr>
          <a:xfrm>
            <a:off x="587375" y="1554163"/>
            <a:ext cx="9051925" cy="519112"/>
          </a:xfrm>
        </p:spPr>
        <p:txBody>
          <a:bodyPr/>
          <a:lstStyle/>
          <a:p>
            <a:pPr>
              <a:buFontTx/>
              <a:buNone/>
            </a:pPr>
            <a:r>
              <a:rPr lang="en-US" b="1"/>
              <a:t>ADVISOR FEE METHODS BY PLAN SIZE</a:t>
            </a:r>
          </a:p>
        </p:txBody>
      </p:sp>
      <p:sp>
        <p:nvSpPr>
          <p:cNvPr id="106500" name="Rectangle 4"/>
          <p:cNvSpPr>
            <a:spLocks noChangeArrowheads="1"/>
          </p:cNvSpPr>
          <p:nvPr/>
        </p:nvSpPr>
        <p:spPr bwMode="auto">
          <a:xfrm>
            <a:off x="587375" y="2332038"/>
            <a:ext cx="4441825" cy="4706937"/>
          </a:xfrm>
          <a:prstGeom prst="rect">
            <a:avLst/>
          </a:prstGeom>
          <a:noFill/>
          <a:ln w="9525">
            <a:noFill/>
            <a:miter lim="800000"/>
            <a:headEnd/>
            <a:tailEnd/>
          </a:ln>
        </p:spPr>
        <p:txBody>
          <a:bodyPr lIns="101882" tIns="50941" rIns="101882" bIns="50941"/>
          <a:lstStyle/>
          <a:p>
            <a:pPr marL="128588" indent="-128588" algn="l" defTabSz="1019175">
              <a:spcAft>
                <a:spcPct val="75000"/>
              </a:spcAft>
              <a:buClr>
                <a:schemeClr val="bg2"/>
              </a:buClr>
            </a:pPr>
            <a:r>
              <a:rPr lang="en-US" sz="2000">
                <a:solidFill>
                  <a:schemeClr val="tx1"/>
                </a:solidFill>
              </a:rPr>
              <a:t>Trends</a:t>
            </a:r>
          </a:p>
          <a:p>
            <a:pPr marL="128588" indent="-128588" algn="l" defTabSz="1019175">
              <a:spcAft>
                <a:spcPct val="35000"/>
              </a:spcAft>
              <a:buClr>
                <a:srgbClr val="5F5F5F"/>
              </a:buClr>
              <a:buFontTx/>
              <a:buChar char="•"/>
            </a:pPr>
            <a:r>
              <a:rPr lang="en-US" sz="1800" b="0">
                <a:solidFill>
                  <a:schemeClr val="tx1"/>
                </a:solidFill>
              </a:rPr>
              <a:t>Most advisors use a standard fee schedule</a:t>
            </a:r>
          </a:p>
          <a:p>
            <a:pPr marL="128588" indent="-128588" algn="l" defTabSz="1019175">
              <a:spcAft>
                <a:spcPct val="35000"/>
              </a:spcAft>
              <a:buClr>
                <a:srgbClr val="5F5F5F"/>
              </a:buClr>
              <a:buFontTx/>
              <a:buChar char="•"/>
            </a:pPr>
            <a:r>
              <a:rPr lang="en-US" sz="1800" b="0">
                <a:solidFill>
                  <a:schemeClr val="tx1"/>
                </a:solidFill>
              </a:rPr>
              <a:t>Custom pricing for complex plans</a:t>
            </a:r>
          </a:p>
          <a:p>
            <a:pPr marL="128588" indent="-128588" algn="l" defTabSz="1019175">
              <a:spcAft>
                <a:spcPct val="35000"/>
              </a:spcAft>
              <a:buClr>
                <a:srgbClr val="5F5F5F"/>
              </a:buClr>
              <a:buFontTx/>
              <a:buChar char="•"/>
            </a:pPr>
            <a:r>
              <a:rPr lang="en-US" sz="1800" b="0">
                <a:solidFill>
                  <a:schemeClr val="tx1"/>
                </a:solidFill>
              </a:rPr>
              <a:t>Asset-based for current clients </a:t>
            </a:r>
          </a:p>
          <a:p>
            <a:pPr marL="128588" indent="-128588" algn="l" defTabSz="1019175">
              <a:spcAft>
                <a:spcPct val="35000"/>
              </a:spcAft>
              <a:buClr>
                <a:srgbClr val="5F5F5F"/>
              </a:buClr>
              <a:buFontTx/>
              <a:buChar char="•"/>
            </a:pPr>
            <a:r>
              <a:rPr lang="en-US" sz="1800" b="0">
                <a:solidFill>
                  <a:schemeClr val="tx1"/>
                </a:solidFill>
              </a:rPr>
              <a:t>Flat fee for new clients</a:t>
            </a:r>
          </a:p>
          <a:p>
            <a:pPr marL="128588" indent="-128588" algn="l" defTabSz="1019175">
              <a:spcAft>
                <a:spcPct val="35000"/>
              </a:spcAft>
              <a:buClr>
                <a:srgbClr val="5F5F5F"/>
              </a:buClr>
              <a:buFontTx/>
              <a:buChar char="•"/>
            </a:pPr>
            <a:r>
              <a:rPr lang="en-US" sz="1800" b="0">
                <a:solidFill>
                  <a:schemeClr val="tx1"/>
                </a:solidFill>
              </a:rPr>
              <a:t>Who charges the most?</a:t>
            </a:r>
          </a:p>
          <a:p>
            <a:pPr marL="446088" lvl="1" indent="-127000" algn="l" defTabSz="1019175">
              <a:spcAft>
                <a:spcPct val="35000"/>
              </a:spcAft>
              <a:buClr>
                <a:srgbClr val="5F5F5F"/>
              </a:buClr>
              <a:buFont typeface="Symbol" pitchFamily="18" charset="2"/>
              <a:buChar char="-"/>
            </a:pPr>
            <a:r>
              <a:rPr lang="en-US" sz="1600" b="0">
                <a:solidFill>
                  <a:schemeClr val="tx1"/>
                </a:solidFill>
              </a:rPr>
              <a:t>Plans under $5M:  Fee-based consultants</a:t>
            </a:r>
          </a:p>
          <a:p>
            <a:pPr marL="446088" lvl="1" indent="-127000" algn="l" defTabSz="1019175">
              <a:spcAft>
                <a:spcPct val="35000"/>
              </a:spcAft>
              <a:buClr>
                <a:srgbClr val="5F5F5F"/>
              </a:buClr>
              <a:buFont typeface="Symbol" pitchFamily="18" charset="2"/>
              <a:buChar char="-"/>
            </a:pPr>
            <a:r>
              <a:rPr lang="en-US" sz="1600" b="0">
                <a:solidFill>
                  <a:schemeClr val="tx1"/>
                </a:solidFill>
              </a:rPr>
              <a:t>Plans $25M to $50M:  FAs </a:t>
            </a:r>
          </a:p>
          <a:p>
            <a:pPr marL="446088" lvl="1" indent="-127000" algn="l" defTabSz="1019175">
              <a:spcAft>
                <a:spcPct val="35000"/>
              </a:spcAft>
              <a:buClr>
                <a:srgbClr val="5F5F5F"/>
              </a:buClr>
              <a:buFont typeface="Symbol" pitchFamily="18" charset="2"/>
              <a:buChar char="-"/>
            </a:pPr>
            <a:r>
              <a:rPr lang="en-US" sz="1600" b="0">
                <a:solidFill>
                  <a:schemeClr val="tx1"/>
                </a:solidFill>
              </a:rPr>
              <a:t>Plans over $200M:  RIAs </a:t>
            </a:r>
          </a:p>
        </p:txBody>
      </p:sp>
      <p:graphicFrame>
        <p:nvGraphicFramePr>
          <p:cNvPr id="106552" name="Group 56"/>
          <p:cNvGraphicFramePr>
            <a:graphicFrameLocks noGrp="1"/>
          </p:cNvGraphicFramePr>
          <p:nvPr/>
        </p:nvGraphicFramePr>
        <p:xfrm>
          <a:off x="5029200" y="2332038"/>
          <a:ext cx="4778375" cy="3482978"/>
        </p:xfrm>
        <a:graphic>
          <a:graphicData uri="http://schemas.openxmlformats.org/drawingml/2006/table">
            <a:tbl>
              <a:tblPr/>
              <a:tblGrid>
                <a:gridCol w="1231900"/>
                <a:gridCol w="1181100"/>
                <a:gridCol w="1182688"/>
                <a:gridCol w="1182687"/>
              </a:tblGrid>
              <a:tr h="620713">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endParaRPr kumimoji="0" lang="en-US" sz="1300" b="1" i="0" u="none" strike="noStrike" cap="none" normalizeH="0" baseline="0" smtClean="0">
                        <a:ln>
                          <a:noFill/>
                        </a:ln>
                        <a:solidFill>
                          <a:schemeClr val="tx1"/>
                        </a:solidFill>
                        <a:effectLst/>
                        <a:latin typeface="Arial" charset="0"/>
                      </a:endParaRPr>
                    </a:p>
                  </a:txBody>
                  <a:tcPr marL="50941" marR="50941" marT="101882" marB="101882" horzOverflow="overflow">
                    <a:lnL cap="flat">
                      <a:noFill/>
                    </a:lnL>
                    <a:lnR>
                      <a:noFill/>
                    </a:lnR>
                    <a:lnT cap="fla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rgbClr val="5F5F5F"/>
                          </a:solidFill>
                          <a:effectLst/>
                          <a:latin typeface="Arial" charset="0"/>
                        </a:rPr>
                        <a:t>Asset-Based Fee</a:t>
                      </a:r>
                    </a:p>
                  </a:txBody>
                  <a:tcPr marL="50941" marR="50941" marT="101882" marB="101882" anchor="ctr" horzOverflow="overflow">
                    <a:lnL>
                      <a:noFill/>
                    </a:lnL>
                    <a:lnR>
                      <a:noFill/>
                    </a:lnR>
                    <a:lnT cap="fla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rgbClr val="5F5F5F"/>
                          </a:solidFill>
                          <a:effectLst/>
                          <a:latin typeface="Arial" charset="0"/>
                        </a:rPr>
                        <a:t>Flat Fee</a:t>
                      </a:r>
                    </a:p>
                  </a:txBody>
                  <a:tcPr marL="50941" marR="50941" marT="101882" marB="101882" anchor="ctr" horzOverflow="overflow">
                    <a:lnL>
                      <a:noFill/>
                    </a:lnL>
                    <a:lnR>
                      <a:noFill/>
                    </a:lnR>
                    <a:lnT cap="fla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rgbClr val="5F5F5F"/>
                          </a:solidFill>
                          <a:effectLst/>
                          <a:latin typeface="Arial" charset="0"/>
                        </a:rPr>
                        <a:t>Flat Fee +</a:t>
                      </a:r>
                    </a:p>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rgbClr val="5F5F5F"/>
                          </a:solidFill>
                          <a:effectLst/>
                          <a:latin typeface="Arial" charset="0"/>
                        </a:rPr>
                        <a:t>Asset-Based</a:t>
                      </a:r>
                    </a:p>
                  </a:txBody>
                  <a:tcPr marL="50941" marR="50941" marT="101882" marB="101882" anchor="ctr" horzOverflow="overflow">
                    <a:lnL>
                      <a:noFill/>
                    </a:lnL>
                    <a:lnR cap="flat">
                      <a:noFill/>
                    </a:lnR>
                    <a:lnT cap="flat">
                      <a:noFill/>
                    </a:lnT>
                    <a:lnB w="6350" cap="flat" cmpd="sng" algn="ctr">
                      <a:solidFill>
                        <a:srgbClr val="5F5F5F"/>
                      </a:solidFill>
                      <a:prstDash val="solid"/>
                      <a:round/>
                      <a:headEnd type="none" w="med" len="med"/>
                      <a:tailEnd type="none" w="med" len="med"/>
                    </a:lnB>
                    <a:lnTlToBr>
                      <a:noFill/>
                    </a:lnTlToBr>
                    <a:lnBlToTr>
                      <a:noFill/>
                    </a:lnBlToTr>
                    <a:noFill/>
                  </a:tcPr>
                </a:tc>
              </a:tr>
              <a:tr h="412750">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Under $10M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82%</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13%</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5%</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143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$10M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75%</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19%</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6%</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143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$25M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68%</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23%</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9%</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12750">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$50M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66%</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23%</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10%</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143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$100M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46%</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37%</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17%</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143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$500M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17%</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50%</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33%</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379413">
                <a:tc gridSpan="4">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100" b="0" i="1" u="none" strike="noStrike" cap="none" normalizeH="0" baseline="0" smtClean="0">
                          <a:ln>
                            <a:noFill/>
                          </a:ln>
                          <a:solidFill>
                            <a:schemeClr val="tx1"/>
                          </a:solidFill>
                          <a:effectLst/>
                          <a:latin typeface="Arial" charset="0"/>
                        </a:rPr>
                        <a:t>Percentages may not add up to 100% due to rounding</a:t>
                      </a:r>
                    </a:p>
                  </a:txBody>
                  <a:tcPr marL="50941" marR="50941" marT="101882" marB="101882" horzOverflow="overflow">
                    <a:lnL cap="flat">
                      <a:noFill/>
                    </a:lnL>
                    <a:lnR cap="flat">
                      <a:noFill/>
                    </a:lnR>
                    <a:lnT w="6350" cap="flat" cmpd="sng" algn="ctr">
                      <a:solidFill>
                        <a:srgbClr val="5F5F5F"/>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Use of Fee Caps</a:t>
            </a:r>
          </a:p>
        </p:txBody>
      </p:sp>
      <p:sp>
        <p:nvSpPr>
          <p:cNvPr id="108547" name="Rectangle 3"/>
          <p:cNvSpPr>
            <a:spLocks noGrp="1" noChangeArrowheads="1"/>
          </p:cNvSpPr>
          <p:nvPr>
            <p:ph type="body" idx="1"/>
          </p:nvPr>
        </p:nvSpPr>
        <p:spPr>
          <a:xfrm>
            <a:off x="587375" y="1554163"/>
            <a:ext cx="9051925" cy="519112"/>
          </a:xfrm>
        </p:spPr>
        <p:txBody>
          <a:bodyPr/>
          <a:lstStyle/>
          <a:p>
            <a:pPr marL="0" indent="0">
              <a:buFontTx/>
              <a:buNone/>
            </a:pPr>
            <a:r>
              <a:rPr lang="en-US" b="1"/>
              <a:t>PERCENT OF ADVISORS THAT CAP FEES</a:t>
            </a:r>
          </a:p>
        </p:txBody>
      </p:sp>
      <p:sp>
        <p:nvSpPr>
          <p:cNvPr id="108548" name="Rectangle 4"/>
          <p:cNvSpPr>
            <a:spLocks noChangeArrowheads="1"/>
          </p:cNvSpPr>
          <p:nvPr/>
        </p:nvSpPr>
        <p:spPr bwMode="auto">
          <a:xfrm>
            <a:off x="587375" y="2332038"/>
            <a:ext cx="4441825" cy="4706937"/>
          </a:xfrm>
          <a:prstGeom prst="rect">
            <a:avLst/>
          </a:prstGeom>
          <a:noFill/>
          <a:ln w="9525">
            <a:noFill/>
            <a:miter lim="800000"/>
            <a:headEnd/>
            <a:tailEnd/>
          </a:ln>
        </p:spPr>
        <p:txBody>
          <a:bodyPr lIns="101882" tIns="50941" rIns="101882" bIns="50941"/>
          <a:lstStyle/>
          <a:p>
            <a:pPr marL="128588" indent="-128588" algn="l" defTabSz="1019175">
              <a:spcAft>
                <a:spcPct val="75000"/>
              </a:spcAft>
              <a:buClr>
                <a:schemeClr val="bg2"/>
              </a:buClr>
            </a:pPr>
            <a:r>
              <a:rPr lang="en-US" sz="2000">
                <a:solidFill>
                  <a:schemeClr val="tx1"/>
                </a:solidFill>
              </a:rPr>
              <a:t>Factors Driving Advisor’s Fees</a:t>
            </a:r>
          </a:p>
          <a:p>
            <a:pPr marL="128588" indent="-128588" algn="l" defTabSz="1019175">
              <a:spcAft>
                <a:spcPct val="35000"/>
              </a:spcAft>
              <a:buClr>
                <a:srgbClr val="5F5F5F"/>
              </a:buClr>
              <a:buFontTx/>
              <a:buChar char="•"/>
            </a:pPr>
            <a:r>
              <a:rPr lang="en-US" sz="1800" b="0">
                <a:solidFill>
                  <a:schemeClr val="tx1"/>
                </a:solidFill>
              </a:rPr>
              <a:t>Plan complexity</a:t>
            </a:r>
          </a:p>
          <a:p>
            <a:pPr marL="128588" indent="-128588" algn="l" defTabSz="1019175">
              <a:spcAft>
                <a:spcPct val="35000"/>
              </a:spcAft>
              <a:buClr>
                <a:srgbClr val="5F5F5F"/>
              </a:buClr>
              <a:buFontTx/>
              <a:buChar char="•"/>
            </a:pPr>
            <a:r>
              <a:rPr lang="en-US" sz="1800" b="0">
                <a:solidFill>
                  <a:schemeClr val="tx1"/>
                </a:solidFill>
              </a:rPr>
              <a:t>Sophistication of the sponsor</a:t>
            </a:r>
          </a:p>
          <a:p>
            <a:pPr marL="128588" indent="-128588" algn="l" defTabSz="1019175">
              <a:spcAft>
                <a:spcPct val="35000"/>
              </a:spcAft>
              <a:buClr>
                <a:srgbClr val="5F5F5F"/>
              </a:buClr>
              <a:buFontTx/>
              <a:buChar char="•"/>
            </a:pPr>
            <a:r>
              <a:rPr lang="en-US" sz="1800" b="0">
                <a:solidFill>
                  <a:schemeClr val="tx1"/>
                </a:solidFill>
              </a:rPr>
              <a:t>Plan committee structure</a:t>
            </a:r>
          </a:p>
          <a:p>
            <a:pPr marL="128588" indent="-128588" algn="l" defTabSz="1019175">
              <a:spcAft>
                <a:spcPct val="35000"/>
              </a:spcAft>
              <a:buClr>
                <a:srgbClr val="5F5F5F"/>
              </a:buClr>
              <a:buFontTx/>
              <a:buChar char="•"/>
            </a:pPr>
            <a:r>
              <a:rPr lang="en-US" sz="1800" b="0">
                <a:solidFill>
                  <a:schemeClr val="tx1"/>
                </a:solidFill>
              </a:rPr>
              <a:t>Plan size</a:t>
            </a:r>
          </a:p>
          <a:p>
            <a:pPr marL="128588" indent="-128588" algn="l" defTabSz="1019175">
              <a:spcAft>
                <a:spcPct val="35000"/>
              </a:spcAft>
              <a:buClr>
                <a:srgbClr val="5F5F5F"/>
              </a:buClr>
              <a:buFontTx/>
              <a:buChar char="•"/>
            </a:pPr>
            <a:r>
              <a:rPr lang="en-US" sz="1800" b="0">
                <a:solidFill>
                  <a:schemeClr val="tx1"/>
                </a:solidFill>
              </a:rPr>
              <a:t>Multiple sites/locations</a:t>
            </a:r>
          </a:p>
          <a:p>
            <a:pPr marL="128588" indent="-128588" algn="l" defTabSz="1019175">
              <a:spcAft>
                <a:spcPct val="35000"/>
              </a:spcAft>
              <a:buClr>
                <a:srgbClr val="5F5F5F"/>
              </a:buClr>
              <a:buFontTx/>
              <a:buChar char="•"/>
            </a:pPr>
            <a:r>
              <a:rPr lang="en-US" sz="1800" b="0">
                <a:solidFill>
                  <a:schemeClr val="tx1"/>
                </a:solidFill>
              </a:rPr>
              <a:t>Frequency of investment reviews</a:t>
            </a:r>
          </a:p>
          <a:p>
            <a:pPr marL="128588" indent="-128588" algn="l" defTabSz="1019175">
              <a:spcAft>
                <a:spcPct val="35000"/>
              </a:spcAft>
              <a:buClr>
                <a:srgbClr val="5F5F5F"/>
              </a:buClr>
              <a:buFontTx/>
              <a:buChar char="•"/>
            </a:pPr>
            <a:r>
              <a:rPr lang="en-US" sz="1800" b="0">
                <a:solidFill>
                  <a:schemeClr val="tx1"/>
                </a:solidFill>
              </a:rPr>
              <a:t>Number of meeting days</a:t>
            </a:r>
          </a:p>
          <a:p>
            <a:pPr marL="128588" indent="-128588" algn="l" defTabSz="1019175">
              <a:spcAft>
                <a:spcPct val="35000"/>
              </a:spcAft>
              <a:buClr>
                <a:srgbClr val="5F5F5F"/>
              </a:buClr>
              <a:buFontTx/>
              <a:buChar char="•"/>
            </a:pPr>
            <a:r>
              <a:rPr lang="en-US" sz="1800" b="0">
                <a:solidFill>
                  <a:schemeClr val="tx1"/>
                </a:solidFill>
              </a:rPr>
              <a:t>Seniority of advisor team</a:t>
            </a:r>
          </a:p>
        </p:txBody>
      </p:sp>
      <p:graphicFrame>
        <p:nvGraphicFramePr>
          <p:cNvPr id="108590" name="Group 46"/>
          <p:cNvGraphicFramePr>
            <a:graphicFrameLocks noGrp="1"/>
          </p:cNvGraphicFramePr>
          <p:nvPr/>
        </p:nvGraphicFramePr>
        <p:xfrm>
          <a:off x="5029200" y="2332038"/>
          <a:ext cx="4778375" cy="2759077"/>
        </p:xfrm>
        <a:graphic>
          <a:graphicData uri="http://schemas.openxmlformats.org/drawingml/2006/table">
            <a:tbl>
              <a:tblPr/>
              <a:tblGrid>
                <a:gridCol w="2011363"/>
                <a:gridCol w="922337"/>
                <a:gridCol w="922338"/>
                <a:gridCol w="922337"/>
              </a:tblGrid>
              <a:tr h="484188">
                <a:tc gridSpan="4">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800" b="1" i="0" u="none" strike="noStrike" cap="none" normalizeH="0" baseline="0" smtClean="0">
                          <a:ln>
                            <a:noFill/>
                          </a:ln>
                          <a:solidFill>
                            <a:schemeClr val="tx1"/>
                          </a:solidFill>
                          <a:effectLst/>
                          <a:latin typeface="Arial" charset="0"/>
                        </a:rPr>
                        <a:t>Fee Caps By Plan Size</a:t>
                      </a:r>
                    </a:p>
                  </a:txBody>
                  <a:tcPr marL="50941" marR="50941" marT="101882" marB="101882"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20713">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endParaRPr kumimoji="0" lang="en-US" sz="1300" b="1" i="0" u="none" strike="noStrike" cap="none" normalizeH="0" baseline="0" smtClean="0">
                        <a:ln>
                          <a:noFill/>
                        </a:ln>
                        <a:solidFill>
                          <a:schemeClr val="tx1"/>
                        </a:solidFill>
                        <a:effectLst/>
                        <a:latin typeface="Arial" charset="0"/>
                      </a:endParaRPr>
                    </a:p>
                  </a:txBody>
                  <a:tcPr marL="50941" marR="50941" marT="101882" marB="101882" horzOverflow="overflow">
                    <a:lnL cap="flat">
                      <a:noFill/>
                    </a:lnL>
                    <a:lnR>
                      <a:noFill/>
                    </a:lnR>
                    <a:ln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1" u="none" strike="noStrike" cap="none" normalizeH="0" baseline="0" smtClean="0">
                          <a:ln>
                            <a:noFill/>
                          </a:ln>
                          <a:solidFill>
                            <a:srgbClr val="5F5F5F"/>
                          </a:solidFill>
                          <a:effectLst/>
                          <a:latin typeface="Arial" charset="0"/>
                        </a:rPr>
                        <a:t>Percent That Cap</a:t>
                      </a:r>
                    </a:p>
                  </a:txBody>
                  <a:tcPr marL="50941" marR="50941" marT="101882" marB="101882" anchor="ctr" horzOverflow="overflow">
                    <a:lnL>
                      <a:noFill/>
                    </a:lnL>
                    <a:lnR>
                      <a:noFill/>
                    </a:lnR>
                    <a:ln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1" u="none" strike="noStrike" cap="none" normalizeH="0" baseline="0" smtClean="0">
                          <a:ln>
                            <a:noFill/>
                          </a:ln>
                          <a:solidFill>
                            <a:srgbClr val="5F5F5F"/>
                          </a:solidFill>
                          <a:effectLst/>
                          <a:latin typeface="Arial" charset="0"/>
                        </a:rPr>
                        <a:t>Low</a:t>
                      </a:r>
                    </a:p>
                  </a:txBody>
                  <a:tcPr marL="50941" marR="50941" marT="101882" marB="101882" anchor="ctr" horzOverflow="overflow">
                    <a:lnL>
                      <a:noFill/>
                    </a:lnL>
                    <a:lnR>
                      <a:noFill/>
                    </a:lnR>
                    <a:ln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1" u="none" strike="noStrike" cap="none" normalizeH="0" baseline="0" smtClean="0">
                          <a:ln>
                            <a:noFill/>
                          </a:ln>
                          <a:solidFill>
                            <a:srgbClr val="5F5F5F"/>
                          </a:solidFill>
                          <a:effectLst/>
                          <a:latin typeface="Arial" charset="0"/>
                        </a:rPr>
                        <a:t>High</a:t>
                      </a:r>
                    </a:p>
                  </a:txBody>
                  <a:tcPr marL="50941" marR="50941" marT="101882" marB="101882" anchor="ctr" horzOverflow="overflow">
                    <a:lnL>
                      <a:noFill/>
                    </a:lnL>
                    <a:lnR cap="flat">
                      <a:noFill/>
                    </a:lnR>
                    <a:lnT>
                      <a:noFill/>
                    </a:lnT>
                    <a:lnB w="6350" cap="flat" cmpd="sng" algn="ctr">
                      <a:solidFill>
                        <a:srgbClr val="5F5F5F"/>
                      </a:solidFill>
                      <a:prstDash val="solid"/>
                      <a:round/>
                      <a:headEnd type="none" w="med" len="med"/>
                      <a:tailEnd type="none" w="med" len="med"/>
                    </a:lnB>
                    <a:lnTlToBr>
                      <a:noFill/>
                    </a:lnTlToBr>
                    <a:lnBlToTr>
                      <a:noFill/>
                    </a:lnBlToTr>
                    <a:noFill/>
                  </a:tcPr>
                </a:tc>
              </a:tr>
              <a:tr h="412750">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Overall Database</a:t>
                      </a:r>
                    </a:p>
                  </a:txBody>
                  <a:tcPr marL="50941" marR="50941" marT="101882" marB="101882"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31%</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$3M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$250M</a:t>
                      </a:r>
                    </a:p>
                  </a:txBody>
                  <a:tcPr marL="50941" marR="50941" marT="101882" marB="101882"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143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FAs</a:t>
                      </a:r>
                    </a:p>
                  </a:txBody>
                  <a:tcPr marL="50941" marR="50941" marT="101882" marB="101882"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26%</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$100M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$250M</a:t>
                      </a:r>
                    </a:p>
                  </a:txBody>
                  <a:tcPr marL="50941" marR="50941" marT="101882" marB="101882"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143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RIAs</a:t>
                      </a:r>
                    </a:p>
                  </a:txBody>
                  <a:tcPr marL="50941" marR="50941" marT="101882" marB="101882"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55%</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$3M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$100M</a:t>
                      </a:r>
                    </a:p>
                  </a:txBody>
                  <a:tcPr marL="50941" marR="50941" marT="101882" marB="101882"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12750">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Fee-Based Consultants</a:t>
                      </a:r>
                    </a:p>
                  </a:txBody>
                  <a:tcPr marL="50941" marR="50941" marT="101882" marB="101882"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19%</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$20M</a:t>
                      </a:r>
                    </a:p>
                  </a:txBody>
                  <a:tcPr marL="50941" marR="50941" marT="101882" marB="101882"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300" b="1" i="0" u="none" strike="noStrike" cap="none" normalizeH="0" baseline="0" smtClean="0">
                          <a:ln>
                            <a:noFill/>
                          </a:ln>
                          <a:solidFill>
                            <a:schemeClr val="tx1"/>
                          </a:solidFill>
                          <a:effectLst/>
                          <a:latin typeface="Arial" charset="0"/>
                        </a:rPr>
                        <a:t>$250M</a:t>
                      </a:r>
                    </a:p>
                  </a:txBody>
                  <a:tcPr marL="50941" marR="50941" marT="101882" marB="101882"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Scope of Services</a:t>
            </a:r>
          </a:p>
        </p:txBody>
      </p:sp>
      <p:sp>
        <p:nvSpPr>
          <p:cNvPr id="110595" name="Rectangle 3"/>
          <p:cNvSpPr>
            <a:spLocks noGrp="1" noChangeArrowheads="1"/>
          </p:cNvSpPr>
          <p:nvPr>
            <p:ph type="body" idx="1"/>
          </p:nvPr>
        </p:nvSpPr>
        <p:spPr>
          <a:xfrm>
            <a:off x="503238" y="1641475"/>
            <a:ext cx="9386887" cy="5699125"/>
          </a:xfrm>
        </p:spPr>
        <p:txBody>
          <a:bodyPr/>
          <a:lstStyle/>
          <a:p>
            <a:pPr>
              <a:spcAft>
                <a:spcPct val="50000"/>
              </a:spcAft>
              <a:buFontTx/>
              <a:buNone/>
            </a:pPr>
            <a:r>
              <a:rPr lang="en-US" sz="1900" b="1"/>
              <a:t>SERVICES COMMONLY INCLUDED IN THE ANNUAL RETAINER</a:t>
            </a:r>
          </a:p>
          <a:p>
            <a:pPr>
              <a:spcAft>
                <a:spcPct val="30000"/>
              </a:spcAft>
            </a:pPr>
            <a:r>
              <a:rPr lang="en-US" sz="1900"/>
              <a:t>Investment policy development</a:t>
            </a:r>
          </a:p>
          <a:p>
            <a:pPr>
              <a:spcAft>
                <a:spcPct val="30000"/>
              </a:spcAft>
            </a:pPr>
            <a:r>
              <a:rPr lang="en-US" sz="1900"/>
              <a:t>Investment fiduciary to the plan</a:t>
            </a:r>
          </a:p>
          <a:p>
            <a:pPr>
              <a:spcAft>
                <a:spcPct val="30000"/>
              </a:spcAft>
            </a:pPr>
            <a:r>
              <a:rPr lang="en-US" sz="1900"/>
              <a:t>Fund menu design</a:t>
            </a:r>
          </a:p>
          <a:p>
            <a:pPr>
              <a:spcAft>
                <a:spcPct val="30000"/>
              </a:spcAft>
            </a:pPr>
            <a:r>
              <a:rPr lang="en-US" sz="1900"/>
              <a:t>Investment monitoring and committee meetings</a:t>
            </a:r>
          </a:p>
          <a:p>
            <a:pPr>
              <a:spcAft>
                <a:spcPct val="30000"/>
              </a:spcAft>
            </a:pPr>
            <a:r>
              <a:rPr lang="en-US" sz="1900"/>
              <a:t>Fund replacements and fund manager searches</a:t>
            </a:r>
          </a:p>
          <a:p>
            <a:pPr>
              <a:spcAft>
                <a:spcPct val="30000"/>
              </a:spcAft>
            </a:pPr>
            <a:r>
              <a:rPr lang="en-US" sz="1900"/>
              <a:t>Plan design consulting</a:t>
            </a:r>
          </a:p>
          <a:p>
            <a:pPr>
              <a:spcAft>
                <a:spcPct val="30000"/>
              </a:spcAft>
            </a:pPr>
            <a:r>
              <a:rPr lang="en-US" sz="1900"/>
              <a:t>Provider fee and service reviews</a:t>
            </a:r>
          </a:p>
          <a:p>
            <a:pPr>
              <a:spcAft>
                <a:spcPct val="30000"/>
              </a:spcAft>
            </a:pPr>
            <a:r>
              <a:rPr lang="en-US" sz="1900"/>
              <a:t>Provider management and oversight </a:t>
            </a:r>
          </a:p>
          <a:p>
            <a:pPr>
              <a:spcAft>
                <a:spcPct val="30000"/>
              </a:spcAft>
            </a:pPr>
            <a:r>
              <a:rPr lang="en-US" sz="1900"/>
              <a:t>Education program strategy</a:t>
            </a:r>
          </a:p>
          <a:p>
            <a:pPr>
              <a:spcBef>
                <a:spcPct val="50000"/>
              </a:spcBef>
              <a:spcAft>
                <a:spcPct val="50000"/>
              </a:spcAft>
              <a:buFontTx/>
              <a:buNone/>
            </a:pPr>
            <a:r>
              <a:rPr lang="en-US" sz="1900" b="1"/>
              <a:t>SERVICES NOT COMMONLY INCLUDED IN THE ANNUAL RETAINER</a:t>
            </a:r>
          </a:p>
          <a:p>
            <a:pPr>
              <a:spcAft>
                <a:spcPct val="30000"/>
              </a:spcAft>
            </a:pPr>
            <a:r>
              <a:rPr lang="en-US" sz="1900"/>
              <a:t>Acting as fiduciary to participants</a:t>
            </a:r>
          </a:p>
          <a:p>
            <a:pPr>
              <a:spcAft>
                <a:spcPct val="30000"/>
              </a:spcAft>
            </a:pPr>
            <a:r>
              <a:rPr lang="en-US" sz="1900"/>
              <a:t>Asset allocation modeling</a:t>
            </a:r>
          </a:p>
          <a:p>
            <a:pPr>
              <a:spcAft>
                <a:spcPct val="30000"/>
              </a:spcAft>
            </a:pPr>
            <a:r>
              <a:rPr lang="en-US" sz="1900"/>
              <a:t>Compliance reviews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Ongoing Investment Reviews</a:t>
            </a:r>
          </a:p>
        </p:txBody>
      </p:sp>
      <p:sp>
        <p:nvSpPr>
          <p:cNvPr id="112643" name="Rectangle 3"/>
          <p:cNvSpPr>
            <a:spLocks noGrp="1" noChangeArrowheads="1"/>
          </p:cNvSpPr>
          <p:nvPr>
            <p:ph type="body" idx="1"/>
          </p:nvPr>
        </p:nvSpPr>
        <p:spPr>
          <a:xfrm>
            <a:off x="587375" y="1554163"/>
            <a:ext cx="9051925" cy="519112"/>
          </a:xfrm>
        </p:spPr>
        <p:txBody>
          <a:bodyPr/>
          <a:lstStyle/>
          <a:p>
            <a:pPr marL="0" indent="0">
              <a:buFontTx/>
              <a:buNone/>
            </a:pPr>
            <a:r>
              <a:rPr lang="en-US" b="1"/>
              <a:t>FREQUENCY OF INVESTMENT REVIEWS BY PLAN SIZE </a:t>
            </a:r>
          </a:p>
        </p:txBody>
      </p:sp>
      <p:sp>
        <p:nvSpPr>
          <p:cNvPr id="112644" name="Rectangle 4"/>
          <p:cNvSpPr>
            <a:spLocks noChangeArrowheads="1"/>
          </p:cNvSpPr>
          <p:nvPr/>
        </p:nvSpPr>
        <p:spPr bwMode="auto">
          <a:xfrm>
            <a:off x="1089025" y="5002213"/>
            <a:ext cx="8382000" cy="2338387"/>
          </a:xfrm>
          <a:prstGeom prst="rect">
            <a:avLst/>
          </a:prstGeom>
          <a:noFill/>
          <a:ln w="9525">
            <a:noFill/>
            <a:miter lim="800000"/>
            <a:headEnd/>
            <a:tailEnd/>
          </a:ln>
        </p:spPr>
        <p:txBody>
          <a:bodyPr lIns="101882" tIns="50941" rIns="101882" bIns="50941"/>
          <a:lstStyle/>
          <a:p>
            <a:pPr marL="128588" indent="-128588" algn="l" defTabSz="1019175">
              <a:spcAft>
                <a:spcPct val="35000"/>
              </a:spcAft>
              <a:buClr>
                <a:srgbClr val="5F5F5F"/>
              </a:buClr>
              <a:buFontTx/>
              <a:buChar char="•"/>
            </a:pPr>
            <a:r>
              <a:rPr lang="en-US" sz="1600" b="0">
                <a:solidFill>
                  <a:schemeClr val="tx1"/>
                </a:solidFill>
              </a:rPr>
              <a:t>Vast majority conduct investment reviews quarterly</a:t>
            </a:r>
          </a:p>
          <a:p>
            <a:pPr marL="128588" indent="-128588" algn="l" defTabSz="1019175">
              <a:spcAft>
                <a:spcPct val="35000"/>
              </a:spcAft>
              <a:buClr>
                <a:srgbClr val="5F5F5F"/>
              </a:buClr>
            </a:pPr>
            <a:r>
              <a:rPr lang="en-US" sz="1600">
                <a:solidFill>
                  <a:schemeClr val="tx1"/>
                </a:solidFill>
              </a:rPr>
              <a:t>Investment Fiduciary</a:t>
            </a:r>
          </a:p>
          <a:p>
            <a:pPr marL="128588" indent="-128588" algn="l" defTabSz="1019175">
              <a:spcAft>
                <a:spcPct val="35000"/>
              </a:spcAft>
              <a:buClr>
                <a:srgbClr val="5F5F5F"/>
              </a:buClr>
              <a:buFontTx/>
              <a:buChar char="•"/>
            </a:pPr>
            <a:r>
              <a:rPr lang="en-US" sz="1600" b="0">
                <a:solidFill>
                  <a:schemeClr val="tx1"/>
                </a:solidFill>
              </a:rPr>
              <a:t>75% are willing to be an investment fiduciary to the plan</a:t>
            </a:r>
          </a:p>
          <a:p>
            <a:pPr marL="128588" indent="-128588" algn="l" defTabSz="1019175">
              <a:spcAft>
                <a:spcPct val="35000"/>
              </a:spcAft>
              <a:buClr>
                <a:srgbClr val="5F5F5F"/>
              </a:buClr>
              <a:buFontTx/>
              <a:buChar char="•"/>
            </a:pPr>
            <a:r>
              <a:rPr lang="en-US" sz="1600" b="0">
                <a:solidFill>
                  <a:schemeClr val="tx1"/>
                </a:solidFill>
              </a:rPr>
              <a:t>Of this 75%, 60% include plan-level fiduciary support as part of retainer</a:t>
            </a:r>
          </a:p>
          <a:p>
            <a:pPr marL="128588" indent="-128588" algn="l" defTabSz="1019175">
              <a:spcAft>
                <a:spcPct val="35000"/>
              </a:spcAft>
              <a:buClr>
                <a:srgbClr val="5F5F5F"/>
              </a:buClr>
              <a:buFontTx/>
              <a:buChar char="•"/>
            </a:pPr>
            <a:r>
              <a:rPr lang="en-US" sz="1600" b="0">
                <a:solidFill>
                  <a:schemeClr val="tx1"/>
                </a:solidFill>
              </a:rPr>
              <a:t>When fiduciary support is charged for separately, common fees are: </a:t>
            </a:r>
          </a:p>
          <a:p>
            <a:pPr marL="509588" lvl="1" indent="-190500" algn="l" defTabSz="1019175">
              <a:spcAft>
                <a:spcPct val="35000"/>
              </a:spcAft>
              <a:buClr>
                <a:srgbClr val="5F5F5F"/>
              </a:buClr>
              <a:buFont typeface="Symbol" pitchFamily="18" charset="2"/>
              <a:buChar char="-"/>
            </a:pPr>
            <a:r>
              <a:rPr lang="en-US" sz="1300" b="0">
                <a:solidFill>
                  <a:schemeClr val="tx1"/>
                </a:solidFill>
              </a:rPr>
              <a:t>5 bps</a:t>
            </a:r>
          </a:p>
          <a:p>
            <a:pPr marL="509588" lvl="1" indent="-190500" algn="l" defTabSz="1019175">
              <a:spcAft>
                <a:spcPct val="35000"/>
              </a:spcAft>
              <a:buClr>
                <a:srgbClr val="5F5F5F"/>
              </a:buClr>
              <a:buFont typeface="Symbol" pitchFamily="18" charset="2"/>
              <a:buChar char="-"/>
            </a:pPr>
            <a:r>
              <a:rPr lang="en-US" sz="1300" b="0">
                <a:solidFill>
                  <a:schemeClr val="tx1"/>
                </a:solidFill>
              </a:rPr>
              <a:t>$3,500 per year to $15,000 per year</a:t>
            </a:r>
          </a:p>
        </p:txBody>
      </p:sp>
      <p:graphicFrame>
        <p:nvGraphicFramePr>
          <p:cNvPr id="112690" name="Group 50"/>
          <p:cNvGraphicFramePr>
            <a:graphicFrameLocks noGrp="1"/>
          </p:cNvGraphicFramePr>
          <p:nvPr/>
        </p:nvGraphicFramePr>
        <p:xfrm>
          <a:off x="1089025" y="2168525"/>
          <a:ext cx="8045450" cy="2663826"/>
        </p:xfrm>
        <a:graphic>
          <a:graphicData uri="http://schemas.openxmlformats.org/drawingml/2006/table">
            <a:tbl>
              <a:tblPr/>
              <a:tblGrid>
                <a:gridCol w="1879600"/>
                <a:gridCol w="2055813"/>
                <a:gridCol w="2054225"/>
                <a:gridCol w="2055812"/>
              </a:tblGrid>
              <a:tr h="460375">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rgbClr val="5F5F5F"/>
                          </a:solidFill>
                          <a:effectLst/>
                          <a:latin typeface="Arial" charset="0"/>
                        </a:rPr>
                        <a:t>Plan Size</a:t>
                      </a:r>
                    </a:p>
                  </a:txBody>
                  <a:tcPr marL="50941" marR="50941" marT="101882" marB="101882" horzOverflow="overflow">
                    <a:lnL cap="flat">
                      <a:noFill/>
                    </a:lnL>
                    <a:lnR>
                      <a:noFill/>
                    </a:lnR>
                    <a:lnT cap="fla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rgbClr val="5F5F5F"/>
                          </a:solidFill>
                          <a:effectLst/>
                          <a:latin typeface="Arial" charset="0"/>
                        </a:rPr>
                        <a:t>Annually</a:t>
                      </a:r>
                    </a:p>
                  </a:txBody>
                  <a:tcPr marL="50941" marR="50941" marT="101882" marB="101882" anchor="ctr" horzOverflow="overflow">
                    <a:lnL>
                      <a:noFill/>
                    </a:lnL>
                    <a:lnR>
                      <a:noFill/>
                    </a:lnR>
                    <a:lnT cap="fla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rgbClr val="5F5F5F"/>
                          </a:solidFill>
                          <a:effectLst/>
                          <a:latin typeface="Arial" charset="0"/>
                        </a:rPr>
                        <a:t>Semiannually</a:t>
                      </a:r>
                    </a:p>
                  </a:txBody>
                  <a:tcPr marL="50941" marR="50941" marT="101882" marB="101882" anchor="ctr" horzOverflow="overflow">
                    <a:lnL>
                      <a:noFill/>
                    </a:lnL>
                    <a:lnR>
                      <a:noFill/>
                    </a:lnR>
                    <a:lnT cap="flat">
                      <a:noFill/>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rgbClr val="5F5F5F"/>
                          </a:solidFill>
                          <a:effectLst/>
                          <a:latin typeface="Arial" charset="0"/>
                        </a:rPr>
                        <a:t>Quarterly</a:t>
                      </a:r>
                    </a:p>
                  </a:txBody>
                  <a:tcPr marL="50941" marR="50941" marT="101882" marB="101882" anchor="ctr" horzOverflow="overflow">
                    <a:lnL>
                      <a:noFill/>
                    </a:lnL>
                    <a:lnR cap="flat">
                      <a:noFill/>
                    </a:lnR>
                    <a:lnT cap="flat">
                      <a:noFill/>
                    </a:lnT>
                    <a:lnB w="6350" cap="flat" cmpd="sng" algn="ctr">
                      <a:solidFill>
                        <a:srgbClr val="5F5F5F"/>
                      </a:solidFill>
                      <a:prstDash val="solid"/>
                      <a:round/>
                      <a:headEnd type="none" w="med" len="med"/>
                      <a:tailEnd type="none" w="med" len="med"/>
                    </a:lnB>
                    <a:lnTlToBr>
                      <a:noFill/>
                    </a:lnTlToBr>
                    <a:lnBlToTr>
                      <a:noFill/>
                    </a:lnBlToTr>
                    <a:noFill/>
                  </a:tcPr>
                </a:tc>
              </a:tr>
              <a:tr h="4397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$5M</a:t>
                      </a:r>
                    </a:p>
                  </a:txBody>
                  <a:tcPr marL="50941" marR="50941" marT="91694" marB="91694"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18%</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26%</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55%</a:t>
                      </a:r>
                    </a:p>
                  </a:txBody>
                  <a:tcPr marL="50941" marR="50941" marT="91694" marB="91694"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41325">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$25M</a:t>
                      </a:r>
                    </a:p>
                  </a:txBody>
                  <a:tcPr marL="50941" marR="50941" marT="91694" marB="91694"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10%</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10%</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80%</a:t>
                      </a:r>
                    </a:p>
                  </a:txBody>
                  <a:tcPr marL="50941" marR="50941" marT="91694" marB="91694"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41325">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$50M</a:t>
                      </a:r>
                    </a:p>
                  </a:txBody>
                  <a:tcPr marL="50941" marR="50941" marT="91694" marB="91694"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8%</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8%</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84%</a:t>
                      </a:r>
                    </a:p>
                  </a:txBody>
                  <a:tcPr marL="50941" marR="50941" marT="91694" marB="91694"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r h="439738">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$200M</a:t>
                      </a:r>
                    </a:p>
                  </a:txBody>
                  <a:tcPr marL="50941" marR="50941" marT="91694" marB="91694"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0%</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0%</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100%</a:t>
                      </a:r>
                    </a:p>
                  </a:txBody>
                  <a:tcPr marL="50941" marR="50941" marT="91694" marB="91694"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441325">
                <a:tc>
                  <a:txBody>
                    <a:bodyPr/>
                    <a:lstStyle/>
                    <a:p>
                      <a:pPr marL="0" marR="0" lvl="0" indent="0" algn="l"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$500M</a:t>
                      </a:r>
                    </a:p>
                  </a:txBody>
                  <a:tcPr marL="50941" marR="50941" marT="91694" marB="91694" horzOverflow="overflow">
                    <a:lnL cap="flat">
                      <a:noFill/>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0%</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0%</a:t>
                      </a:r>
                    </a:p>
                  </a:txBody>
                  <a:tcPr marL="50941" marR="50941" marT="91694" marB="91694" horzOverflow="overflow">
                    <a:lnL w="6350" cap="flat" cmpd="sng" algn="ctr">
                      <a:solidFill>
                        <a:srgbClr val="5F5F5F"/>
                      </a:solidFill>
                      <a:prstDash val="solid"/>
                      <a:round/>
                      <a:headEnd type="none" w="med" len="med"/>
                      <a:tailEnd type="none" w="med" len="med"/>
                    </a:lnL>
                    <a:lnR w="6350" cap="flat" cmpd="sng" algn="ctr">
                      <a:solidFill>
                        <a:srgbClr val="5F5F5F"/>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019175"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smtClean="0">
                          <a:ln>
                            <a:noFill/>
                          </a:ln>
                          <a:solidFill>
                            <a:schemeClr val="tx1"/>
                          </a:solidFill>
                          <a:effectLst/>
                          <a:latin typeface="Arial" charset="0"/>
                        </a:rPr>
                        <a:t>100%</a:t>
                      </a:r>
                    </a:p>
                  </a:txBody>
                  <a:tcPr marL="50941" marR="50941" marT="91694" marB="91694" horzOverflow="overflow">
                    <a:lnL w="6350" cap="flat" cmpd="sng" algn="ctr">
                      <a:solidFill>
                        <a:srgbClr val="5F5F5F"/>
                      </a:solidFill>
                      <a:prstDash val="solid"/>
                      <a:round/>
                      <a:headEnd type="none" w="med" len="med"/>
                      <a:tailEnd type="none" w="med" len="med"/>
                    </a:lnL>
                    <a:lnR cap="flat">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bg1"/>
            </a:solidFill>
            <a:effectLst/>
            <a:latin typeface="Arial" pitchFamily="-97" charset="-5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bg1"/>
            </a:solidFill>
            <a:effectLst/>
            <a:latin typeface="Arial" pitchFamily="-97" charset="-5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bg1"/>
            </a:solidFill>
            <a:effectLst/>
            <a:latin typeface="Arial" pitchFamily="-97" charset="-5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bg1"/>
            </a:solidFill>
            <a:effectLst/>
            <a:latin typeface="Arial" pitchFamily="-97" charset="-52"/>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574</TotalTime>
  <Words>2331</Words>
  <Application>Microsoft Office PowerPoint</Application>
  <PresentationFormat>Custom</PresentationFormat>
  <Paragraphs>331</Paragraphs>
  <Slides>16</Slides>
  <Notes>16</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8" baseType="lpstr">
      <vt:lpstr>Arial</vt:lpstr>
      <vt:lpstr>ヒラギノ角ゴ Pro W3</vt:lpstr>
      <vt:lpstr>Wingdings</vt:lpstr>
      <vt:lpstr>Times New Roman</vt:lpstr>
      <vt:lpstr>Symbol</vt:lpstr>
      <vt:lpstr>ＭＳ Ｐゴシック</vt:lpstr>
      <vt:lpstr>Custom Design</vt:lpstr>
      <vt:lpstr>1_Custom Design</vt:lpstr>
      <vt:lpstr>3_Custom Design</vt:lpstr>
      <vt:lpstr>4_Custom Design</vt:lpstr>
      <vt:lpstr>5_Custom Design</vt:lpstr>
      <vt:lpstr>Adobe Acrobat Document</vt:lpstr>
      <vt:lpstr>Slide 1</vt:lpstr>
      <vt:lpstr>Advisor Fees and Services</vt:lpstr>
      <vt:lpstr>Slide 3</vt:lpstr>
      <vt:lpstr>Advisor Fee Trends</vt:lpstr>
      <vt:lpstr>Staffing Norms</vt:lpstr>
      <vt:lpstr>Fee Methods</vt:lpstr>
      <vt:lpstr>Use of Fee Caps</vt:lpstr>
      <vt:lpstr>Scope of Services</vt:lpstr>
      <vt:lpstr>Ongoing Investment Reviews</vt:lpstr>
      <vt:lpstr>Fee Averages</vt:lpstr>
      <vt:lpstr>Slide 11</vt:lpstr>
      <vt:lpstr>Communicating Fees to Plan Sponsors</vt:lpstr>
      <vt:lpstr>Annual Fee Disclosure</vt:lpstr>
      <vt:lpstr>Slide 14</vt:lpstr>
      <vt:lpstr>Fee Benchmarking Tools </vt:lpstr>
      <vt:lpstr>Slide 16</vt:lpstr>
    </vt:vector>
  </TitlesOfParts>
  <Company>design/type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 Advisor Fees &amp; Services</dc:title>
  <dc:creator>JD Carlson</dc:creator>
  <dc:description>revision #3 - 3/18/2009</dc:description>
  <cp:lastModifiedBy>JD Carlson</cp:lastModifiedBy>
  <cp:revision>58</cp:revision>
  <cp:lastPrinted>2009-04-22T16:22:15Z</cp:lastPrinted>
  <dcterms:created xsi:type="dcterms:W3CDTF">2009-04-22T14:45:47Z</dcterms:created>
  <dcterms:modified xsi:type="dcterms:W3CDTF">2012-02-11T18:16:55Z</dcterms:modified>
</cp:coreProperties>
</file>